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8"/>
  </p:notesMasterIdLst>
  <p:sldIdLst>
    <p:sldId id="258" r:id="rId2"/>
    <p:sldId id="256" r:id="rId3"/>
    <p:sldId id="259" r:id="rId4"/>
    <p:sldId id="260" r:id="rId5"/>
    <p:sldId id="261" r:id="rId6"/>
    <p:sldId id="262" r:id="rId7"/>
  </p:sldIdLst>
  <p:sldSz cx="29260800" cy="21945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9216" userDrawn="1">
          <p15:clr>
            <a:srgbClr val="A4A3A4"/>
          </p15:clr>
        </p15:guide>
        <p15:guide id="3" orient="horz" pos="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1"/>
    <p:restoredTop sz="93742"/>
  </p:normalViewPr>
  <p:slideViewPr>
    <p:cSldViewPr snapToObjects="1" showGuides="1">
      <p:cViewPr varScale="1">
        <p:scale>
          <a:sx n="51" d="100"/>
          <a:sy n="51" d="100"/>
        </p:scale>
        <p:origin x="1854" y="126"/>
      </p:cViewPr>
      <p:guideLst>
        <p:guide orient="horz" pos="2112"/>
        <p:guide pos="9216"/>
        <p:guide orient="horz" pos="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28CA95-763A-F941-AD90-E4F3CE420301}" type="datetimeFigureOut">
              <a:rPr lang="en-US" smtClean="0"/>
              <a:t>9/24/2023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67A25B-DBB4-9B44-83A8-A5A8309934C7}" type="slidenum">
              <a:rPr lang="en-US" smtClean="0"/>
              <a:t>‹#›</a:t>
            </a:fld>
            <a:endParaRPr lang="en-US"/>
          </a:p>
        </p:txBody>
      </p:sp>
    </p:spTree>
    <p:extLst>
      <p:ext uri="{BB962C8B-B14F-4D97-AF65-F5344CB8AC3E}">
        <p14:creationId xmlns:p14="http://schemas.microsoft.com/office/powerpoint/2010/main" val="1571025165"/>
      </p:ext>
    </p:extLst>
  </p:cSld>
  <p:clrMap bg1="lt1" tx1="dk1" bg2="lt2" tx2="dk2" accent1="accent1" accent2="accent2" accent3="accent3" accent4="accent4" accent5="accent5" accent6="accent6" hlink="hlink" folHlink="folHlink"/>
  <p:notesStyle>
    <a:lvl1pPr marL="0" algn="l" defTabSz="652986" rtl="0" eaLnBrk="1" latinLnBrk="0" hangingPunct="1">
      <a:defRPr sz="857" kern="1200">
        <a:solidFill>
          <a:schemeClr val="tx1"/>
        </a:solidFill>
        <a:latin typeface="+mn-lt"/>
        <a:ea typeface="+mn-ea"/>
        <a:cs typeface="+mn-cs"/>
      </a:defRPr>
    </a:lvl1pPr>
    <a:lvl2pPr marL="326493" algn="l" defTabSz="652986" rtl="0" eaLnBrk="1" latinLnBrk="0" hangingPunct="1">
      <a:defRPr sz="857" kern="1200">
        <a:solidFill>
          <a:schemeClr val="tx1"/>
        </a:solidFill>
        <a:latin typeface="+mn-lt"/>
        <a:ea typeface="+mn-ea"/>
        <a:cs typeface="+mn-cs"/>
      </a:defRPr>
    </a:lvl2pPr>
    <a:lvl3pPr marL="652986" algn="l" defTabSz="652986" rtl="0" eaLnBrk="1" latinLnBrk="0" hangingPunct="1">
      <a:defRPr sz="857" kern="1200">
        <a:solidFill>
          <a:schemeClr val="tx1"/>
        </a:solidFill>
        <a:latin typeface="+mn-lt"/>
        <a:ea typeface="+mn-ea"/>
        <a:cs typeface="+mn-cs"/>
      </a:defRPr>
    </a:lvl3pPr>
    <a:lvl4pPr marL="979480" algn="l" defTabSz="652986" rtl="0" eaLnBrk="1" latinLnBrk="0" hangingPunct="1">
      <a:defRPr sz="857" kern="1200">
        <a:solidFill>
          <a:schemeClr val="tx1"/>
        </a:solidFill>
        <a:latin typeface="+mn-lt"/>
        <a:ea typeface="+mn-ea"/>
        <a:cs typeface="+mn-cs"/>
      </a:defRPr>
    </a:lvl4pPr>
    <a:lvl5pPr marL="1305973" algn="l" defTabSz="652986" rtl="0" eaLnBrk="1" latinLnBrk="0" hangingPunct="1">
      <a:defRPr sz="857" kern="1200">
        <a:solidFill>
          <a:schemeClr val="tx1"/>
        </a:solidFill>
        <a:latin typeface="+mn-lt"/>
        <a:ea typeface="+mn-ea"/>
        <a:cs typeface="+mn-cs"/>
      </a:defRPr>
    </a:lvl5pPr>
    <a:lvl6pPr marL="1632465" algn="l" defTabSz="652986" rtl="0" eaLnBrk="1" latinLnBrk="0" hangingPunct="1">
      <a:defRPr sz="857" kern="1200">
        <a:solidFill>
          <a:schemeClr val="tx1"/>
        </a:solidFill>
        <a:latin typeface="+mn-lt"/>
        <a:ea typeface="+mn-ea"/>
        <a:cs typeface="+mn-cs"/>
      </a:defRPr>
    </a:lvl6pPr>
    <a:lvl7pPr marL="1958958" algn="l" defTabSz="652986" rtl="0" eaLnBrk="1" latinLnBrk="0" hangingPunct="1">
      <a:defRPr sz="857" kern="1200">
        <a:solidFill>
          <a:schemeClr val="tx1"/>
        </a:solidFill>
        <a:latin typeface="+mn-lt"/>
        <a:ea typeface="+mn-ea"/>
        <a:cs typeface="+mn-cs"/>
      </a:defRPr>
    </a:lvl7pPr>
    <a:lvl8pPr marL="2285451" algn="l" defTabSz="652986" rtl="0" eaLnBrk="1" latinLnBrk="0" hangingPunct="1">
      <a:defRPr sz="857" kern="1200">
        <a:solidFill>
          <a:schemeClr val="tx1"/>
        </a:solidFill>
        <a:latin typeface="+mn-lt"/>
        <a:ea typeface="+mn-ea"/>
        <a:cs typeface="+mn-cs"/>
      </a:defRPr>
    </a:lvl8pPr>
    <a:lvl9pPr marL="2611944" algn="l" defTabSz="652986" rtl="0" eaLnBrk="1" latinLnBrk="0" hangingPunct="1">
      <a:defRPr sz="85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67A25B-DBB4-9B44-83A8-A5A8309934C7}" type="slidenum">
              <a:rPr lang="en-US" smtClean="0"/>
              <a:t>1</a:t>
            </a:fld>
            <a:endParaRPr lang="en-US"/>
          </a:p>
        </p:txBody>
      </p:sp>
    </p:spTree>
    <p:extLst>
      <p:ext uri="{BB962C8B-B14F-4D97-AF65-F5344CB8AC3E}">
        <p14:creationId xmlns:p14="http://schemas.microsoft.com/office/powerpoint/2010/main" val="908508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94560" y="3591562"/>
            <a:ext cx="24871680" cy="764032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3657600" y="11526522"/>
            <a:ext cx="21945600" cy="5298438"/>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8854DB-CBC7-0642-9B13-3D054C975652}" type="datetimeFigureOut">
              <a:rPr lang="en-US" smtClean="0"/>
              <a:t>9/24/2023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3529530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8854DB-CBC7-0642-9B13-3D054C975652}" type="datetimeFigureOut">
              <a:rPr lang="en-US" smtClean="0"/>
              <a:t>9/24/2023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3617874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939762" y="1168400"/>
            <a:ext cx="6309360" cy="185978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11682" y="1168400"/>
            <a:ext cx="18562320" cy="185978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8854DB-CBC7-0642-9B13-3D054C975652}" type="datetimeFigureOut">
              <a:rPr lang="en-US" smtClean="0"/>
              <a:t>9/24/2023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2327207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8854DB-CBC7-0642-9B13-3D054C975652}" type="datetimeFigureOut">
              <a:rPr lang="en-US" smtClean="0"/>
              <a:t>9/24/2023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3830924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96442" y="5471167"/>
            <a:ext cx="25237440" cy="9128758"/>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1996442" y="14686287"/>
            <a:ext cx="25237440" cy="4800598"/>
          </a:xfrm>
        </p:spPr>
        <p:txBody>
          <a:bodyPr/>
          <a:lstStyle>
            <a:lvl1pPr marL="0" indent="0">
              <a:buNone/>
              <a:defRPr sz="7680">
                <a:solidFill>
                  <a:schemeClr val="tx1"/>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8854DB-CBC7-0642-9B13-3D054C975652}" type="datetimeFigureOut">
              <a:rPr lang="en-US" smtClean="0"/>
              <a:t>9/24/2023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2113030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11680" y="5842000"/>
            <a:ext cx="1243584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4813280" y="5842000"/>
            <a:ext cx="1243584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8854DB-CBC7-0642-9B13-3D054C975652}" type="datetimeFigureOut">
              <a:rPr lang="en-US" smtClean="0"/>
              <a:t>9/24/2023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723349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15491" y="1168405"/>
            <a:ext cx="25237440" cy="42418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15494" y="5379722"/>
            <a:ext cx="12378688"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015494" y="8016240"/>
            <a:ext cx="12378688"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4813282" y="5379722"/>
            <a:ext cx="12439651"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4813282" y="8016240"/>
            <a:ext cx="12439651"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8854DB-CBC7-0642-9B13-3D054C975652}" type="datetimeFigureOut">
              <a:rPr lang="en-US" smtClean="0"/>
              <a:t>9/24/2023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3515980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8854DB-CBC7-0642-9B13-3D054C975652}" type="datetimeFigureOut">
              <a:rPr lang="en-US" smtClean="0"/>
              <a:t>9/24/2023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2717699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8854DB-CBC7-0642-9B13-3D054C975652}" type="datetimeFigureOut">
              <a:rPr lang="en-US" smtClean="0"/>
              <a:t>9/24/2023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2339622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5491" y="1463040"/>
            <a:ext cx="9437370" cy="512064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2439651" y="3159765"/>
            <a:ext cx="14813280" cy="155956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15491" y="6583680"/>
            <a:ext cx="9437370"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5B8854DB-CBC7-0642-9B13-3D054C975652}" type="datetimeFigureOut">
              <a:rPr lang="en-US" smtClean="0"/>
              <a:t>9/24/2023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3306735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5491" y="1463040"/>
            <a:ext cx="9437370" cy="512064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439651" y="3159765"/>
            <a:ext cx="14813280" cy="155956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Click icon to add picture</a:t>
            </a:r>
            <a:endParaRPr lang="en-US" dirty="0"/>
          </a:p>
        </p:txBody>
      </p:sp>
      <p:sp>
        <p:nvSpPr>
          <p:cNvPr id="4" name="Text Placeholder 3"/>
          <p:cNvSpPr>
            <a:spLocks noGrp="1"/>
          </p:cNvSpPr>
          <p:nvPr>
            <p:ph type="body" sz="half" idx="2"/>
          </p:nvPr>
        </p:nvSpPr>
        <p:spPr>
          <a:xfrm>
            <a:off x="2015491" y="6583680"/>
            <a:ext cx="9437370"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5B8854DB-CBC7-0642-9B13-3D054C975652}" type="datetimeFigureOut">
              <a:rPr lang="en-US" smtClean="0"/>
              <a:t>9/24/2023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374049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1680" y="1168405"/>
            <a:ext cx="25237440" cy="42418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11680" y="5842000"/>
            <a:ext cx="25237440" cy="139242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11680" y="20340325"/>
            <a:ext cx="6583680" cy="1168400"/>
          </a:xfrm>
          <a:prstGeom prst="rect">
            <a:avLst/>
          </a:prstGeom>
        </p:spPr>
        <p:txBody>
          <a:bodyPr vert="horz" lIns="91440" tIns="45720" rIns="91440" bIns="45720" rtlCol="0" anchor="ctr"/>
          <a:lstStyle>
            <a:lvl1pPr algn="l">
              <a:defRPr sz="3840">
                <a:solidFill>
                  <a:schemeClr val="tx1">
                    <a:tint val="75000"/>
                  </a:schemeClr>
                </a:solidFill>
              </a:defRPr>
            </a:lvl1pPr>
          </a:lstStyle>
          <a:p>
            <a:fld id="{5B8854DB-CBC7-0642-9B13-3D054C975652}" type="datetimeFigureOut">
              <a:rPr lang="en-US" smtClean="0"/>
              <a:t>9/24/2023</a:t>
            </a:fld>
            <a:endParaRPr lang="en-US"/>
          </a:p>
        </p:txBody>
      </p:sp>
      <p:sp>
        <p:nvSpPr>
          <p:cNvPr id="5" name="Footer Placeholder 4"/>
          <p:cNvSpPr>
            <a:spLocks noGrp="1"/>
          </p:cNvSpPr>
          <p:nvPr>
            <p:ph type="ftr" sz="quarter" idx="3"/>
          </p:nvPr>
        </p:nvSpPr>
        <p:spPr>
          <a:xfrm>
            <a:off x="9692640" y="20340325"/>
            <a:ext cx="9875520" cy="11684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0665440" y="20340325"/>
            <a:ext cx="6583680" cy="1168400"/>
          </a:xfrm>
          <a:prstGeom prst="rect">
            <a:avLst/>
          </a:prstGeom>
        </p:spPr>
        <p:txBody>
          <a:bodyPr vert="horz" lIns="91440" tIns="45720" rIns="91440" bIns="45720" rtlCol="0" anchor="ctr"/>
          <a:lstStyle>
            <a:lvl1pPr algn="r">
              <a:defRPr sz="3840">
                <a:solidFill>
                  <a:schemeClr val="tx1">
                    <a:tint val="75000"/>
                  </a:schemeClr>
                </a:solidFill>
              </a:defRPr>
            </a:lvl1pPr>
          </a:lstStyle>
          <a:p>
            <a:fld id="{EB6EFD99-2212-BC44-902F-9C832BF7C360}" type="slidenum">
              <a:rPr lang="en-US" smtClean="0"/>
              <a:t>‹#›</a:t>
            </a:fld>
            <a:endParaRPr lang="en-US"/>
          </a:p>
        </p:txBody>
      </p:sp>
    </p:spTree>
    <p:extLst>
      <p:ext uri="{BB962C8B-B14F-4D97-AF65-F5344CB8AC3E}">
        <p14:creationId xmlns:p14="http://schemas.microsoft.com/office/powerpoint/2010/main" val="220955442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8.png"/><Relationship Id="rId4" Type="http://schemas.microsoft.com/office/2007/relationships/hdphoto" Target="../media/hdphoto1.wdp"/><Relationship Id="rId9"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Logo&#10;&#10;Description automatically generated">
            <a:extLst>
              <a:ext uri="{FF2B5EF4-FFF2-40B4-BE49-F238E27FC236}">
                <a16:creationId xmlns:a16="http://schemas.microsoft.com/office/drawing/2014/main" id="{CBBAEB50-F5E5-C08F-CA8A-F82104302CF1}"/>
              </a:ext>
            </a:extLst>
          </p:cNvPr>
          <p:cNvPicPr>
            <a:picLocks noChangeAspect="1"/>
          </p:cNvPicPr>
          <p:nvPr/>
        </p:nvPicPr>
        <p:blipFill>
          <a:blip r:embed="rId3">
            <a:alphaModFix amt="35000"/>
          </a:blip>
          <a:stretch>
            <a:fillRect/>
          </a:stretch>
        </p:blipFill>
        <p:spPr>
          <a:xfrm>
            <a:off x="0" y="0"/>
            <a:ext cx="29260800" cy="19019520"/>
          </a:xfrm>
          <a:prstGeom prst="rect">
            <a:avLst/>
          </a:prstGeom>
          <a:noFill/>
          <a:ln>
            <a:noFill/>
          </a:ln>
        </p:spPr>
      </p:pic>
      <p:sp>
        <p:nvSpPr>
          <p:cNvPr id="26" name="TextBox 25"/>
          <p:cNvSpPr txBox="1"/>
          <p:nvPr/>
        </p:nvSpPr>
        <p:spPr>
          <a:xfrm>
            <a:off x="581041" y="3725544"/>
            <a:ext cx="6850068" cy="1391407"/>
          </a:xfrm>
          <a:prstGeom prst="rect">
            <a:avLst/>
          </a:prstGeom>
          <a:noFill/>
          <a:ln>
            <a:noFill/>
          </a:ln>
        </p:spPr>
        <p:txBody>
          <a:bodyPr wrap="square" rtlCol="0">
            <a:spAutoFit/>
          </a:bodyPr>
          <a:lstStyle/>
          <a:p>
            <a:r>
              <a:rPr lang="en-US" sz="3200" b="1" dirty="0">
                <a:ln w="3175">
                  <a:noFill/>
                </a:ln>
                <a:effectLst>
                  <a:glow rad="254000">
                    <a:schemeClr val="bg1">
                      <a:alpha val="40000"/>
                    </a:schemeClr>
                  </a:glow>
                </a:effectLst>
              </a:rPr>
              <a:t>His previous works have beautiful ideas</a:t>
            </a:r>
          </a:p>
          <a:p>
            <a:pPr>
              <a:spcBef>
                <a:spcPts val="600"/>
              </a:spcBef>
            </a:pPr>
            <a:r>
              <a:rPr lang="en-US" altLang="zh-CN" sz="2371" dirty="0">
                <a:ln w="3175">
                  <a:noFill/>
                </a:ln>
                <a:effectLst>
                  <a:glow rad="254000">
                    <a:schemeClr val="bg1">
                      <a:alpha val="40000"/>
                    </a:schemeClr>
                  </a:glow>
                </a:effectLst>
              </a:rPr>
              <a:t>Crowdsourcing is the practice of obtaining information</a:t>
            </a:r>
            <a:endParaRPr lang="en-US" sz="2371" dirty="0"/>
          </a:p>
          <a:p>
            <a:endParaRPr lang="en-US" sz="2371" dirty="0"/>
          </a:p>
        </p:txBody>
      </p:sp>
      <p:sp>
        <p:nvSpPr>
          <p:cNvPr id="39" name="TextBox 38"/>
          <p:cNvSpPr txBox="1"/>
          <p:nvPr/>
        </p:nvSpPr>
        <p:spPr>
          <a:xfrm>
            <a:off x="14833600" y="20517554"/>
            <a:ext cx="14092502" cy="1344022"/>
          </a:xfrm>
          <a:prstGeom prst="rect">
            <a:avLst/>
          </a:prstGeom>
          <a:noFill/>
        </p:spPr>
        <p:txBody>
          <a:bodyPr wrap="square" rtlCol="0">
            <a:spAutoFit/>
          </a:bodyPr>
          <a:lstStyle/>
          <a:p>
            <a:r>
              <a:rPr lang="en-US" sz="2800" b="1" dirty="0">
                <a:ln w="3175">
                  <a:noFill/>
                </a:ln>
                <a:effectLst>
                  <a:glow rad="254000">
                    <a:schemeClr val="bg1">
                      <a:alpha val="40000"/>
                    </a:schemeClr>
                  </a:glow>
                </a:effectLst>
              </a:rPr>
              <a:t>REFERENCES:</a:t>
            </a:r>
          </a:p>
          <a:p>
            <a:r>
              <a:rPr lang="en-US" sz="1778" dirty="0">
                <a:ln w="3175">
                  <a:noFill/>
                </a:ln>
                <a:effectLst>
                  <a:glow rad="254000">
                    <a:schemeClr val="bg1">
                      <a:alpha val="40000"/>
                    </a:schemeClr>
                  </a:glow>
                </a:effectLst>
              </a:rPr>
              <a:t>Robertson, T., F. Wright, and R. Dykstra (1988). Order Restricted Statistical Inference. Probability and Statistics Series. Wiley.</a:t>
            </a:r>
          </a:p>
          <a:p>
            <a:r>
              <a:rPr lang="en-US" sz="1778" dirty="0">
                <a:ln w="3175">
                  <a:noFill/>
                </a:ln>
                <a:effectLst>
                  <a:glow rad="254000">
                    <a:schemeClr val="bg1">
                      <a:alpha val="40000"/>
                    </a:schemeClr>
                  </a:glow>
                </a:effectLst>
              </a:rPr>
              <a:t>Sun, J. and M. </a:t>
            </a:r>
            <a:r>
              <a:rPr lang="en-US" sz="1778" dirty="0" err="1">
                <a:ln w="3175">
                  <a:noFill/>
                </a:ln>
                <a:effectLst>
                  <a:glow rad="254000">
                    <a:schemeClr val="bg1">
                      <a:alpha val="40000"/>
                    </a:schemeClr>
                  </a:glow>
                </a:effectLst>
              </a:rPr>
              <a:t>Woodroofe</a:t>
            </a:r>
            <a:r>
              <a:rPr lang="en-US" sz="1778" dirty="0">
                <a:ln w="3175">
                  <a:noFill/>
                </a:ln>
                <a:effectLst>
                  <a:glow rad="254000">
                    <a:schemeClr val="bg1">
                      <a:alpha val="40000"/>
                    </a:schemeClr>
                  </a:glow>
                </a:effectLst>
              </a:rPr>
              <a:t> (1996, 09). Semi-parametric estimates under biased sampling. </a:t>
            </a:r>
            <a:r>
              <a:rPr lang="en-US" sz="1778" dirty="0" err="1">
                <a:ln w="3175">
                  <a:noFill/>
                </a:ln>
                <a:effectLst>
                  <a:glow rad="254000">
                    <a:schemeClr val="bg1">
                      <a:alpha val="40000"/>
                    </a:schemeClr>
                  </a:glow>
                </a:effectLst>
              </a:rPr>
              <a:t>Statistica</a:t>
            </a:r>
            <a:r>
              <a:rPr lang="en-US" sz="1778" dirty="0">
                <a:ln w="3175">
                  <a:noFill/>
                </a:ln>
                <a:effectLst>
                  <a:glow rad="254000">
                    <a:schemeClr val="bg1">
                      <a:alpha val="40000"/>
                    </a:schemeClr>
                  </a:glow>
                </a:effectLst>
              </a:rPr>
              <a:t> </a:t>
            </a:r>
            <a:r>
              <a:rPr lang="en-US" sz="1778" dirty="0" err="1">
                <a:ln w="3175">
                  <a:noFill/>
                </a:ln>
                <a:effectLst>
                  <a:glow rad="254000">
                    <a:schemeClr val="bg1">
                      <a:alpha val="40000"/>
                    </a:schemeClr>
                  </a:glow>
                </a:effectLst>
              </a:rPr>
              <a:t>Sinica</a:t>
            </a:r>
            <a:r>
              <a:rPr lang="en-US" sz="1778" dirty="0">
                <a:ln w="3175">
                  <a:noFill/>
                </a:ln>
                <a:effectLst>
                  <a:glow rad="254000">
                    <a:schemeClr val="bg1">
                      <a:alpha val="40000"/>
                    </a:schemeClr>
                  </a:glow>
                </a:effectLst>
              </a:rPr>
              <a:t> 7.</a:t>
            </a:r>
          </a:p>
          <a:p>
            <a:r>
              <a:rPr lang="en-US" sz="1778" dirty="0">
                <a:ln w="3175">
                  <a:noFill/>
                </a:ln>
                <a:effectLst>
                  <a:glow rad="254000">
                    <a:schemeClr val="bg1">
                      <a:alpha val="40000"/>
                    </a:schemeClr>
                  </a:glow>
                </a:effectLst>
              </a:rPr>
              <a:t>Sun, J. and M. </a:t>
            </a:r>
            <a:r>
              <a:rPr lang="en-US" sz="1778" dirty="0" err="1">
                <a:ln w="3175">
                  <a:noFill/>
                </a:ln>
                <a:effectLst>
                  <a:glow rad="254000">
                    <a:schemeClr val="bg1">
                      <a:alpha val="40000"/>
                    </a:schemeClr>
                  </a:glow>
                </a:effectLst>
              </a:rPr>
              <a:t>Woodroofe</a:t>
            </a:r>
            <a:r>
              <a:rPr lang="en-US" sz="1778" dirty="0">
                <a:ln w="3175">
                  <a:noFill/>
                </a:ln>
                <a:effectLst>
                  <a:glow rad="254000">
                    <a:schemeClr val="bg1">
                      <a:alpha val="40000"/>
                    </a:schemeClr>
                  </a:glow>
                </a:effectLst>
              </a:rPr>
              <a:t> (1999). Testing uniformity versus a monotone density. The Annals of Statistics 27 (1), 338–360.</a:t>
            </a:r>
          </a:p>
        </p:txBody>
      </p:sp>
      <p:sp>
        <p:nvSpPr>
          <p:cNvPr id="31" name="TextBox 30">
            <a:extLst>
              <a:ext uri="{FF2B5EF4-FFF2-40B4-BE49-F238E27FC236}">
                <a16:creationId xmlns:a16="http://schemas.microsoft.com/office/drawing/2014/main" id="{6A91C5DC-14E8-3C77-B894-2DA1297FB4D7}"/>
              </a:ext>
            </a:extLst>
          </p:cNvPr>
          <p:cNvSpPr txBox="1"/>
          <p:nvPr/>
        </p:nvSpPr>
        <p:spPr>
          <a:xfrm>
            <a:off x="14325601" y="10320868"/>
            <a:ext cx="65" cy="246221"/>
          </a:xfrm>
          <a:prstGeom prst="rect">
            <a:avLst/>
          </a:prstGeom>
          <a:noFill/>
        </p:spPr>
        <p:txBody>
          <a:bodyPr wrap="none" lIns="0" tIns="0" rIns="0" bIns="0" rtlCol="0">
            <a:spAutoFit/>
          </a:bodyPr>
          <a:lstStyle/>
          <a:p>
            <a:endParaRPr lang="en-US" sz="1600" dirty="0"/>
          </a:p>
        </p:txBody>
      </p:sp>
      <p:sp>
        <p:nvSpPr>
          <p:cNvPr id="32" name="TextBox 31">
            <a:extLst>
              <a:ext uri="{FF2B5EF4-FFF2-40B4-BE49-F238E27FC236}">
                <a16:creationId xmlns:a16="http://schemas.microsoft.com/office/drawing/2014/main" id="{3745AB6B-CF2B-4483-9349-7109CCE34CF0}"/>
              </a:ext>
            </a:extLst>
          </p:cNvPr>
          <p:cNvSpPr txBox="1"/>
          <p:nvPr/>
        </p:nvSpPr>
        <p:spPr>
          <a:xfrm>
            <a:off x="14266335" y="10320868"/>
            <a:ext cx="65" cy="246221"/>
          </a:xfrm>
          <a:prstGeom prst="rect">
            <a:avLst/>
          </a:prstGeom>
          <a:noFill/>
        </p:spPr>
        <p:txBody>
          <a:bodyPr wrap="none" lIns="0" tIns="0" rIns="0" bIns="0" rtlCol="0">
            <a:spAutoFit/>
          </a:bodyPr>
          <a:lstStyle/>
          <a:p>
            <a:endParaRPr lang="en-US" sz="1600" dirty="0"/>
          </a:p>
        </p:txBody>
      </p:sp>
      <p:sp>
        <p:nvSpPr>
          <p:cNvPr id="33" name="TextBox 32">
            <a:extLst>
              <a:ext uri="{FF2B5EF4-FFF2-40B4-BE49-F238E27FC236}">
                <a16:creationId xmlns:a16="http://schemas.microsoft.com/office/drawing/2014/main" id="{D7599229-74B3-838F-A929-3FD6B1C31A61}"/>
              </a:ext>
            </a:extLst>
          </p:cNvPr>
          <p:cNvSpPr txBox="1"/>
          <p:nvPr/>
        </p:nvSpPr>
        <p:spPr>
          <a:xfrm>
            <a:off x="14325601" y="10320868"/>
            <a:ext cx="65" cy="246221"/>
          </a:xfrm>
          <a:prstGeom prst="rect">
            <a:avLst/>
          </a:prstGeom>
          <a:noFill/>
        </p:spPr>
        <p:txBody>
          <a:bodyPr wrap="none" lIns="0" tIns="0" rIns="0" bIns="0" rtlCol="0">
            <a:spAutoFit/>
          </a:bodyPr>
          <a:lstStyle/>
          <a:p>
            <a:endParaRPr lang="en-US" sz="1600" dirty="0"/>
          </a:p>
        </p:txBody>
      </p:sp>
      <p:sp>
        <p:nvSpPr>
          <p:cNvPr id="35" name="TextBox 34">
            <a:extLst>
              <a:ext uri="{FF2B5EF4-FFF2-40B4-BE49-F238E27FC236}">
                <a16:creationId xmlns:a16="http://schemas.microsoft.com/office/drawing/2014/main" id="{586AC4DB-061E-47EC-AFF7-F091EF298CE9}"/>
              </a:ext>
            </a:extLst>
          </p:cNvPr>
          <p:cNvSpPr txBox="1"/>
          <p:nvPr/>
        </p:nvSpPr>
        <p:spPr>
          <a:xfrm>
            <a:off x="7644306" y="3750145"/>
            <a:ext cx="6986093" cy="2274982"/>
          </a:xfrm>
          <a:prstGeom prst="rect">
            <a:avLst/>
          </a:prstGeom>
          <a:noFill/>
        </p:spPr>
        <p:txBody>
          <a:bodyPr wrap="square" rtlCol="0">
            <a:spAutoFit/>
          </a:bodyPr>
          <a:lstStyle/>
          <a:p>
            <a:pPr>
              <a:spcBef>
                <a:spcPts val="600"/>
              </a:spcBef>
            </a:pPr>
            <a:r>
              <a:rPr lang="en-US" sz="3200" b="1" dirty="0">
                <a:ln w="3175">
                  <a:noFill/>
                </a:ln>
                <a:effectLst>
                  <a:glow rad="254000">
                    <a:schemeClr val="bg1">
                      <a:alpha val="40000"/>
                    </a:schemeClr>
                  </a:glow>
                </a:effectLst>
              </a:rPr>
              <a:t>Survey sampling is still important today!</a:t>
            </a:r>
          </a:p>
          <a:p>
            <a:pPr>
              <a:spcBef>
                <a:spcPts val="600"/>
              </a:spcBef>
            </a:pPr>
            <a:r>
              <a:rPr lang="en-US" altLang="zh-CN" sz="2371" dirty="0">
                <a:ln w="3175">
                  <a:noFill/>
                </a:ln>
                <a:effectLst>
                  <a:glow rad="254000">
                    <a:schemeClr val="bg1">
                      <a:alpha val="40000"/>
                    </a:schemeClr>
                  </a:glow>
                </a:effectLst>
              </a:rPr>
              <a:t>Although it now has a new terminology ——</a:t>
            </a:r>
          </a:p>
          <a:p>
            <a:pPr algn="ctr">
              <a:spcBef>
                <a:spcPts val="600"/>
              </a:spcBef>
            </a:pPr>
            <a:r>
              <a:rPr lang="en-US" altLang="zh-CN" sz="2371" b="1" dirty="0">
                <a:ln w="3175">
                  <a:noFill/>
                </a:ln>
                <a:effectLst>
                  <a:glow rad="254000">
                    <a:schemeClr val="bg1">
                      <a:alpha val="40000"/>
                    </a:schemeClr>
                  </a:glow>
                </a:effectLst>
              </a:rPr>
              <a:t>crowdsourcing</a:t>
            </a:r>
            <a:endParaRPr lang="en-US" altLang="zh-CN" sz="2371" dirty="0">
              <a:ln w="3175">
                <a:noFill/>
              </a:ln>
              <a:effectLst>
                <a:glow rad="254000">
                  <a:schemeClr val="bg1">
                    <a:alpha val="40000"/>
                  </a:schemeClr>
                </a:glow>
              </a:effectLst>
            </a:endParaRPr>
          </a:p>
          <a:p>
            <a:pPr>
              <a:spcBef>
                <a:spcPts val="600"/>
              </a:spcBef>
            </a:pPr>
            <a:r>
              <a:rPr lang="en-US" altLang="zh-CN" sz="2371" dirty="0">
                <a:ln w="3175">
                  <a:noFill/>
                </a:ln>
                <a:effectLst>
                  <a:glow rad="254000">
                    <a:schemeClr val="bg1">
                      <a:alpha val="40000"/>
                    </a:schemeClr>
                  </a:glow>
                </a:effectLst>
              </a:rPr>
              <a:t>We did the following trend study for crowdsourcing related articles in the field of epidemiology.</a:t>
            </a:r>
            <a:endParaRPr lang="en-US" sz="2371" dirty="0"/>
          </a:p>
        </p:txBody>
      </p:sp>
      <p:sp>
        <p:nvSpPr>
          <p:cNvPr id="36" name="TextBox 35">
            <a:extLst>
              <a:ext uri="{FF2B5EF4-FFF2-40B4-BE49-F238E27FC236}">
                <a16:creationId xmlns:a16="http://schemas.microsoft.com/office/drawing/2014/main" id="{962C4E96-526A-4CFE-8612-42FB2589F8A7}"/>
              </a:ext>
            </a:extLst>
          </p:cNvPr>
          <p:cNvSpPr txBox="1"/>
          <p:nvPr/>
        </p:nvSpPr>
        <p:spPr>
          <a:xfrm>
            <a:off x="14833600" y="3650654"/>
            <a:ext cx="6966222" cy="16945665"/>
          </a:xfrm>
          <a:prstGeom prst="rect">
            <a:avLst/>
          </a:prstGeom>
          <a:noFill/>
        </p:spPr>
        <p:txBody>
          <a:bodyPr wrap="square" rtlCol="0">
            <a:spAutoFit/>
          </a:bodyPr>
          <a:lstStyle/>
          <a:p>
            <a:pPr algn="ctr"/>
            <a:r>
              <a:rPr lang="en-US" sz="3200" b="1" dirty="0">
                <a:ln w="3175">
                  <a:noFill/>
                </a:ln>
                <a:effectLst>
                  <a:glow rad="254000">
                    <a:schemeClr val="bg1">
                      <a:alpha val="40000"/>
                    </a:schemeClr>
                  </a:glow>
                </a:effectLst>
              </a:rPr>
              <a:t> </a:t>
            </a:r>
          </a:p>
          <a:p>
            <a:pPr>
              <a:spcBef>
                <a:spcPts val="600"/>
              </a:spcBef>
            </a:pPr>
            <a:r>
              <a:rPr lang="en-US" altLang="zh-CN" sz="2371" dirty="0">
                <a:ln w="3175">
                  <a:noFill/>
                </a:ln>
                <a:effectLst>
                  <a:glow rad="254000">
                    <a:schemeClr val="bg1">
                      <a:alpha val="40000"/>
                    </a:schemeClr>
                  </a:glow>
                </a:effectLst>
              </a:rPr>
              <a:t>As Dr. Sun's presentation shows, we are developing a new test for testing selection bias. But before that, we want to derive a baseline test under certain setting, so that our new test can be considered "good" if its power curves are comparable to the baseline test.</a:t>
            </a:r>
          </a:p>
          <a:p>
            <a:pPr>
              <a:spcBef>
                <a:spcPts val="600"/>
              </a:spcBef>
            </a:pPr>
            <a:r>
              <a:rPr lang="en-US" altLang="zh-CN" sz="2371" dirty="0">
                <a:ln w="3175">
                  <a:noFill/>
                </a:ln>
                <a:effectLst>
                  <a:glow rad="254000">
                    <a:schemeClr val="bg1">
                      <a:alpha val="40000"/>
                    </a:schemeClr>
                  </a:glow>
                </a:effectLst>
              </a:rPr>
              <a:t>An UMP test would be the best for us. However, in our case we have more than one parameter. Therefore, an UMPUT would be more realistic since for exponential family distribution, conditional on one of the complete and sufficient statistic, the distribution would still be from the exponential family.</a:t>
            </a:r>
            <a:endParaRPr lang="en-US" sz="2371" dirty="0">
              <a:ln w="3175">
                <a:noFill/>
              </a:ln>
              <a:effectLst>
                <a:glow rad="254000">
                  <a:schemeClr val="bg1">
                    <a:alpha val="40000"/>
                  </a:schemeClr>
                </a:glow>
              </a:effectLst>
            </a:endParaRPr>
          </a:p>
          <a:p>
            <a:pPr>
              <a:spcBef>
                <a:spcPts val="600"/>
              </a:spcBef>
            </a:pPr>
            <a:r>
              <a:rPr lang="en-US" sz="2371" b="1" dirty="0">
                <a:ln w="3175">
                  <a:noFill/>
                </a:ln>
                <a:effectLst>
                  <a:glow rad="254000">
                    <a:schemeClr val="bg1">
                      <a:alpha val="40000"/>
                    </a:schemeClr>
                  </a:glow>
                </a:effectLst>
              </a:rPr>
              <a:t>Theorem:</a:t>
            </a:r>
          </a:p>
          <a:p>
            <a:endParaRPr lang="en-US" sz="2371" b="1" dirty="0">
              <a:ln w="3175">
                <a:noFill/>
              </a:ln>
              <a:effectLst>
                <a:glow rad="254000">
                  <a:schemeClr val="bg1">
                    <a:alpha val="40000"/>
                  </a:schemeClr>
                </a:glow>
              </a:effectLst>
            </a:endParaRPr>
          </a:p>
          <a:p>
            <a:endParaRPr lang="en-US" sz="2371" b="1" dirty="0">
              <a:ln w="3175">
                <a:noFill/>
              </a:ln>
              <a:effectLst>
                <a:glow rad="254000">
                  <a:schemeClr val="bg1">
                    <a:alpha val="40000"/>
                  </a:schemeClr>
                </a:glow>
              </a:effectLst>
            </a:endParaRPr>
          </a:p>
          <a:p>
            <a:endParaRPr lang="en-US" sz="2371" b="1" dirty="0">
              <a:ln w="3175">
                <a:noFill/>
              </a:ln>
              <a:effectLst>
                <a:glow rad="254000">
                  <a:schemeClr val="bg1">
                    <a:alpha val="40000"/>
                  </a:schemeClr>
                </a:glow>
              </a:effectLst>
            </a:endParaRPr>
          </a:p>
          <a:p>
            <a:endParaRPr lang="en-US" sz="2371" b="1" dirty="0">
              <a:ln w="3175">
                <a:noFill/>
              </a:ln>
              <a:effectLst>
                <a:glow rad="254000">
                  <a:schemeClr val="bg1">
                    <a:alpha val="40000"/>
                  </a:schemeClr>
                </a:glow>
              </a:effectLst>
            </a:endParaRPr>
          </a:p>
          <a:p>
            <a:endParaRPr lang="en-US" sz="2371" b="1" dirty="0">
              <a:ln w="3175">
                <a:noFill/>
              </a:ln>
              <a:effectLst>
                <a:glow rad="254000">
                  <a:schemeClr val="bg1">
                    <a:alpha val="40000"/>
                  </a:schemeClr>
                </a:glow>
              </a:effectLst>
            </a:endParaRPr>
          </a:p>
          <a:p>
            <a:r>
              <a:rPr lang="en-US" sz="2371" b="1" dirty="0">
                <a:ln w="3175">
                  <a:noFill/>
                </a:ln>
                <a:effectLst>
                  <a:glow rad="254000">
                    <a:schemeClr val="bg1">
                      <a:alpha val="40000"/>
                    </a:schemeClr>
                  </a:glow>
                </a:effectLst>
              </a:rPr>
              <a:t>Proof:</a:t>
            </a:r>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p:txBody>
      </p:sp>
      <p:sp>
        <p:nvSpPr>
          <p:cNvPr id="43" name="TextBox 42">
            <a:extLst>
              <a:ext uri="{FF2B5EF4-FFF2-40B4-BE49-F238E27FC236}">
                <a16:creationId xmlns:a16="http://schemas.microsoft.com/office/drawing/2014/main" id="{CAA31A68-7FD3-46CB-B402-7767E91170B3}"/>
              </a:ext>
            </a:extLst>
          </p:cNvPr>
          <p:cNvSpPr txBox="1"/>
          <p:nvPr/>
        </p:nvSpPr>
        <p:spPr>
          <a:xfrm>
            <a:off x="0" y="780856"/>
            <a:ext cx="29260800" cy="2171428"/>
          </a:xfrm>
          <a:prstGeom prst="rect">
            <a:avLst/>
          </a:prstGeom>
          <a:noFill/>
        </p:spPr>
        <p:txBody>
          <a:bodyPr wrap="square" rtlCol="0">
            <a:spAutoFit/>
          </a:bodyPr>
          <a:lstStyle/>
          <a:p>
            <a:pPr algn="ctr"/>
            <a:r>
              <a:rPr lang="en-US" sz="7822" b="1" dirty="0">
                <a:effectLst>
                  <a:glow rad="254000">
                    <a:schemeClr val="bg1">
                      <a:alpha val="40000"/>
                    </a:schemeClr>
                  </a:glow>
                </a:effectLst>
              </a:rPr>
              <a:t>Why &amp; How Do We Continue Dr. Woodroofe's Work on Selection Bias</a:t>
            </a:r>
          </a:p>
          <a:p>
            <a:pPr algn="ctr"/>
            <a:r>
              <a:rPr lang="en-US" sz="2844" i="1" dirty="0">
                <a:effectLst>
                  <a:glow rad="254000">
                    <a:schemeClr val="bg1">
                      <a:alpha val="40000"/>
                    </a:schemeClr>
                  </a:glow>
                </a:effectLst>
              </a:rPr>
              <a:t>Presented by Zixiang Xu</a:t>
            </a:r>
          </a:p>
          <a:p>
            <a:pPr algn="ctr"/>
            <a:r>
              <a:rPr lang="en-US" sz="2844" i="1" dirty="0">
                <a:effectLst>
                  <a:glow rad="254000">
                    <a:schemeClr val="bg1">
                      <a:alpha val="40000"/>
                    </a:schemeClr>
                  </a:glow>
                </a:effectLst>
              </a:rPr>
              <a:t>Collaborated work by Jiayang Sun, Katie </a:t>
            </a:r>
            <a:r>
              <a:rPr lang="en-US" sz="2844" i="1" dirty="0" err="1">
                <a:effectLst>
                  <a:glow rad="254000">
                    <a:schemeClr val="bg1">
                      <a:alpha val="40000"/>
                    </a:schemeClr>
                  </a:glow>
                </a:effectLst>
              </a:rPr>
              <a:t>Pezzot</a:t>
            </a:r>
            <a:r>
              <a:rPr lang="en-US" sz="2844" i="1" dirty="0">
                <a:effectLst>
                  <a:glow rad="254000">
                    <a:schemeClr val="bg1">
                      <a:alpha val="40000"/>
                    </a:schemeClr>
                  </a:glow>
                </a:effectLst>
              </a:rPr>
              <a:t>, Rebecca Carter</a:t>
            </a:r>
          </a:p>
        </p:txBody>
      </p:sp>
      <p:sp>
        <p:nvSpPr>
          <p:cNvPr id="45" name="TextBox 44">
            <a:extLst>
              <a:ext uri="{FF2B5EF4-FFF2-40B4-BE49-F238E27FC236}">
                <a16:creationId xmlns:a16="http://schemas.microsoft.com/office/drawing/2014/main" id="{4BAF124C-CA11-4991-8607-5C0C520F678A}"/>
              </a:ext>
            </a:extLst>
          </p:cNvPr>
          <p:cNvSpPr txBox="1"/>
          <p:nvPr/>
        </p:nvSpPr>
        <p:spPr>
          <a:xfrm>
            <a:off x="21183600" y="3022062"/>
            <a:ext cx="1957268" cy="639534"/>
          </a:xfrm>
          <a:prstGeom prst="rect">
            <a:avLst/>
          </a:prstGeom>
          <a:noFill/>
          <a:ln w="38100">
            <a:solidFill>
              <a:schemeClr val="accent6">
                <a:lumMod val="60000"/>
                <a:lumOff val="40000"/>
              </a:schemeClr>
            </a:solidFill>
          </a:ln>
        </p:spPr>
        <p:txBody>
          <a:bodyPr wrap="square" rtlCol="0">
            <a:spAutoFit/>
          </a:bodyPr>
          <a:lstStyle/>
          <a:p>
            <a:pPr algn="ctr"/>
            <a:r>
              <a:rPr lang="en-US" sz="3556" b="1" dirty="0">
                <a:ln w="3175">
                  <a:noFill/>
                </a:ln>
                <a:effectLst>
                  <a:glow rad="254000">
                    <a:schemeClr val="bg1">
                      <a:alpha val="40000"/>
                    </a:schemeClr>
                  </a:glow>
                </a:effectLst>
              </a:rPr>
              <a:t>HOW?</a:t>
            </a:r>
          </a:p>
        </p:txBody>
      </p:sp>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226CB3EB-28C0-4FE4-BD97-F0DB589734BB}"/>
                  </a:ext>
                </a:extLst>
              </p:cNvPr>
              <p:cNvSpPr/>
              <p:nvPr/>
            </p:nvSpPr>
            <p:spPr>
              <a:xfrm>
                <a:off x="15622997" y="10985938"/>
                <a:ext cx="5571066" cy="825062"/>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The complete &amp; sufficient statistic is (</a:t>
                </a:r>
                <a14:m>
                  <m:oMath xmlns:m="http://schemas.openxmlformats.org/officeDocument/2006/math">
                    <m:bar>
                      <m:barPr>
                        <m:pos m:val="top"/>
                        <m:ctrlPr>
                          <a:rPr lang="en-US" sz="2133" i="1">
                            <a:solidFill>
                              <a:srgbClr val="1F2328"/>
                            </a:solidFill>
                            <a:latin typeface="Cambria Math" panose="02040503050406030204" pitchFamily="18" charset="0"/>
                          </a:rPr>
                        </m:ctrlPr>
                      </m:barPr>
                      <m:e>
                        <m:r>
                          <a:rPr lang="en-US" sz="2133">
                            <a:solidFill>
                              <a:srgbClr val="1F2328"/>
                            </a:solidFill>
                            <a:latin typeface="Cambria Math" panose="02040503050406030204" pitchFamily="18" charset="0"/>
                          </a:rPr>
                          <m:t>𝑋</m:t>
                        </m:r>
                      </m:e>
                    </m:bar>
                    <m:r>
                      <a:rPr lang="en-US" sz="2133">
                        <a:solidFill>
                          <a:srgbClr val="1F2328"/>
                        </a:solidFill>
                        <a:latin typeface="Cambria Math" panose="02040503050406030204" pitchFamily="18" charset="0"/>
                      </a:rPr>
                      <m:t>,</m:t>
                    </m:r>
                    <m:bar>
                      <m:barPr>
                        <m:pos m:val="top"/>
                        <m:ctrlPr>
                          <a:rPr lang="en-US" sz="2133" i="1">
                            <a:solidFill>
                              <a:srgbClr val="1F2328"/>
                            </a:solidFill>
                            <a:latin typeface="Cambria Math" panose="02040503050406030204" pitchFamily="18" charset="0"/>
                          </a:rPr>
                        </m:ctrlPr>
                      </m:barPr>
                      <m:e>
                        <m:func>
                          <m:funcPr>
                            <m:ctrlPr>
                              <a:rPr lang="en-US" sz="2133" i="1">
                                <a:solidFill>
                                  <a:srgbClr val="1F2328"/>
                                </a:solidFill>
                                <a:latin typeface="Cambria Math" panose="02040503050406030204" pitchFamily="18" charset="0"/>
                              </a:rPr>
                            </m:ctrlPr>
                          </m:funcPr>
                          <m:fName>
                            <m:r>
                              <m:rPr>
                                <m:sty m:val="p"/>
                              </m:rPr>
                              <a:rPr lang="en-US" sz="2133">
                                <a:solidFill>
                                  <a:srgbClr val="1F2328"/>
                                </a:solidFill>
                                <a:latin typeface="Cambria Math" panose="02040503050406030204" pitchFamily="18" charset="0"/>
                              </a:rPr>
                              <m:t>ln</m:t>
                            </m:r>
                          </m:fName>
                          <m:e>
                            <m:r>
                              <a:rPr lang="en-US" sz="2133">
                                <a:solidFill>
                                  <a:srgbClr val="1F2328"/>
                                </a:solidFill>
                                <a:latin typeface="Cambria Math" panose="02040503050406030204" pitchFamily="18" charset="0"/>
                              </a:rPr>
                              <m:t>𝑋</m:t>
                            </m:r>
                          </m:e>
                        </m:func>
                      </m:e>
                    </m:bar>
                  </m:oMath>
                </a14:m>
                <a:r>
                  <a:rPr lang="en-US" sz="2133" dirty="0">
                    <a:solidFill>
                      <a:srgbClr val="1F2328"/>
                    </a:solidFill>
                    <a:latin typeface="-apple-system"/>
                  </a:rPr>
                  <a:t>)</a:t>
                </a:r>
              </a:p>
            </p:txBody>
          </p:sp>
        </mc:Choice>
        <mc:Fallback xmlns="">
          <p:sp>
            <p:nvSpPr>
              <p:cNvPr id="5" name="Rectangle: Rounded Corners 4">
                <a:extLst>
                  <a:ext uri="{FF2B5EF4-FFF2-40B4-BE49-F238E27FC236}">
                    <a16:creationId xmlns:a16="http://schemas.microsoft.com/office/drawing/2014/main" id="{226CB3EB-28C0-4FE4-BD97-F0DB589734BB}"/>
                  </a:ext>
                </a:extLst>
              </p:cNvPr>
              <p:cNvSpPr>
                <a:spLocks noRot="1" noChangeAspect="1" noMove="1" noResize="1" noEditPoints="1" noAdjustHandles="1" noChangeArrowheads="1" noChangeShapeType="1" noTextEdit="1"/>
              </p:cNvSpPr>
              <p:nvPr/>
            </p:nvSpPr>
            <p:spPr>
              <a:xfrm>
                <a:off x="15622997" y="10985938"/>
                <a:ext cx="5571066" cy="825062"/>
              </a:xfrm>
              <a:prstGeom prst="roundRect">
                <a:avLst/>
              </a:prstGeom>
              <a:blipFill>
                <a:blip r:embed="rId4"/>
                <a:stretch>
                  <a:fillRect/>
                </a:stretch>
              </a:blipFill>
              <a:ln>
                <a:solidFill>
                  <a:schemeClr val="accent6">
                    <a:lumMod val="60000"/>
                    <a:lumOff val="40000"/>
                  </a:schemeClr>
                </a:solidFill>
              </a:ln>
            </p:spPr>
            <p:txBody>
              <a:bodyPr/>
              <a:lstStyle/>
              <a:p>
                <a:r>
                  <a:rPr lang="en-US">
                    <a:noFill/>
                  </a:rPr>
                  <a:t> </a:t>
                </a:r>
              </a:p>
            </p:txBody>
          </p:sp>
        </mc:Fallback>
      </mc:AlternateContent>
      <p:sp>
        <p:nvSpPr>
          <p:cNvPr id="6" name="Arrow: Right 5">
            <a:extLst>
              <a:ext uri="{FF2B5EF4-FFF2-40B4-BE49-F238E27FC236}">
                <a16:creationId xmlns:a16="http://schemas.microsoft.com/office/drawing/2014/main" id="{7B93FD4F-11D5-443A-B4CF-6EE9B2B8D475}"/>
              </a:ext>
            </a:extLst>
          </p:cNvPr>
          <p:cNvSpPr/>
          <p:nvPr/>
        </p:nvSpPr>
        <p:spPr>
          <a:xfrm rot="5400000">
            <a:off x="18063585" y="11899967"/>
            <a:ext cx="685800"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Rectangle: Rounded Corners 45">
                <a:extLst>
                  <a:ext uri="{FF2B5EF4-FFF2-40B4-BE49-F238E27FC236}">
                    <a16:creationId xmlns:a16="http://schemas.microsoft.com/office/drawing/2014/main" id="{4D0431BB-E8D7-4B1C-B4D5-566CC1250310}"/>
                  </a:ext>
                </a:extLst>
              </p:cNvPr>
              <p:cNvSpPr/>
              <p:nvPr/>
            </p:nvSpPr>
            <p:spPr>
              <a:xfrm>
                <a:off x="16171476" y="12813995"/>
                <a:ext cx="4470018" cy="1283005"/>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Conditional on </a:t>
                </a:r>
                <a14:m>
                  <m:oMath xmlns:m="http://schemas.openxmlformats.org/officeDocument/2006/math">
                    <m:r>
                      <a:rPr lang="en-US" sz="2133">
                        <a:solidFill>
                          <a:srgbClr val="1F2328"/>
                        </a:solidFill>
                        <a:latin typeface="Cambria Math" panose="02040503050406030204" pitchFamily="18" charset="0"/>
                      </a:rPr>
                      <m:t>𝑇</m:t>
                    </m:r>
                    <m:r>
                      <a:rPr lang="en-US" sz="2133">
                        <a:solidFill>
                          <a:srgbClr val="1F2328"/>
                        </a:solidFill>
                        <a:latin typeface="Cambria Math" panose="02040503050406030204" pitchFamily="18" charset="0"/>
                      </a:rPr>
                      <m:t>=</m:t>
                    </m:r>
                    <m:bar>
                      <m:barPr>
                        <m:pos m:val="top"/>
                        <m:ctrlPr>
                          <a:rPr lang="en-US" sz="2133" i="1">
                            <a:solidFill>
                              <a:srgbClr val="1F2328"/>
                            </a:solidFill>
                            <a:latin typeface="Cambria Math" panose="02040503050406030204" pitchFamily="18" charset="0"/>
                          </a:rPr>
                        </m:ctrlPr>
                      </m:barPr>
                      <m:e>
                        <m:r>
                          <a:rPr lang="en-US" sz="2133">
                            <a:solidFill>
                              <a:srgbClr val="1F2328"/>
                            </a:solidFill>
                            <a:latin typeface="Cambria Math" panose="02040503050406030204" pitchFamily="18" charset="0"/>
                          </a:rPr>
                          <m:t>𝑋</m:t>
                        </m:r>
                      </m:e>
                    </m:bar>
                    <m:r>
                      <a:rPr lang="en-US" sz="2133">
                        <a:solidFill>
                          <a:srgbClr val="1F2328"/>
                        </a:solidFill>
                        <a:latin typeface="Cambria Math" panose="02040503050406030204" pitchFamily="18" charset="0"/>
                      </a:rPr>
                      <m:t>,</m:t>
                    </m:r>
                    <m:r>
                      <a:rPr lang="en-US" sz="2133">
                        <a:solidFill>
                          <a:srgbClr val="1F2328"/>
                        </a:solidFill>
                        <a:latin typeface="Cambria Math" panose="02040503050406030204" pitchFamily="18" charset="0"/>
                      </a:rPr>
                      <m:t>𝑈</m:t>
                    </m:r>
                    <m:r>
                      <a:rPr lang="en-US" sz="2133">
                        <a:solidFill>
                          <a:srgbClr val="1F2328"/>
                        </a:solidFill>
                        <a:latin typeface="Cambria Math" panose="02040503050406030204" pitchFamily="18" charset="0"/>
                      </a:rPr>
                      <m:t>=</m:t>
                    </m:r>
                    <m:bar>
                      <m:barPr>
                        <m:pos m:val="top"/>
                        <m:ctrlPr>
                          <a:rPr lang="en-US" sz="2133" i="1">
                            <a:solidFill>
                              <a:srgbClr val="1F2328"/>
                            </a:solidFill>
                            <a:latin typeface="Cambria Math" panose="02040503050406030204" pitchFamily="18" charset="0"/>
                          </a:rPr>
                        </m:ctrlPr>
                      </m:barPr>
                      <m:e>
                        <m:func>
                          <m:funcPr>
                            <m:ctrlPr>
                              <a:rPr lang="en-US" sz="2133" i="1">
                                <a:solidFill>
                                  <a:srgbClr val="1F2328"/>
                                </a:solidFill>
                                <a:latin typeface="Cambria Math" panose="02040503050406030204" pitchFamily="18" charset="0"/>
                              </a:rPr>
                            </m:ctrlPr>
                          </m:funcPr>
                          <m:fName>
                            <m:r>
                              <m:rPr>
                                <m:sty m:val="p"/>
                              </m:rPr>
                              <a:rPr lang="en-US" sz="2133">
                                <a:solidFill>
                                  <a:srgbClr val="1F2328"/>
                                </a:solidFill>
                                <a:latin typeface="Cambria Math" panose="02040503050406030204" pitchFamily="18" charset="0"/>
                              </a:rPr>
                              <m:t>ln</m:t>
                            </m:r>
                          </m:fName>
                          <m:e>
                            <m:r>
                              <a:rPr lang="en-US" sz="2133">
                                <a:solidFill>
                                  <a:srgbClr val="1F2328"/>
                                </a:solidFill>
                                <a:latin typeface="Cambria Math" panose="02040503050406030204" pitchFamily="18" charset="0"/>
                              </a:rPr>
                              <m:t>𝑋</m:t>
                            </m:r>
                          </m:e>
                        </m:func>
                      </m:e>
                    </m:bar>
                    <m:r>
                      <a:rPr lang="en-US" sz="2133" dirty="0">
                        <a:solidFill>
                          <a:srgbClr val="1F2328"/>
                        </a:solidFill>
                        <a:latin typeface="Cambria Math" panose="02040503050406030204" pitchFamily="18" charset="0"/>
                      </a:rPr>
                      <m:t> </m:t>
                    </m:r>
                  </m:oMath>
                </a14:m>
                <a:r>
                  <a:rPr lang="en-US" sz="2133" dirty="0">
                    <a:solidFill>
                      <a:srgbClr val="1F2328"/>
                    </a:solidFill>
                    <a:latin typeface="-apple-system"/>
                  </a:rPr>
                  <a:t>is still exponential distribution with density:</a:t>
                </a:r>
              </a:p>
              <a:p>
                <a:pPr algn="ctr"/>
                <a:endParaRPr lang="en-US" sz="2133" dirty="0">
                  <a:solidFill>
                    <a:srgbClr val="1F2328"/>
                  </a:solidFill>
                  <a:latin typeface="-apple-system"/>
                </a:endParaRPr>
              </a:p>
            </p:txBody>
          </p:sp>
        </mc:Choice>
        <mc:Fallback xmlns="">
          <p:sp>
            <p:nvSpPr>
              <p:cNvPr id="46" name="Rectangle: Rounded Corners 45">
                <a:extLst>
                  <a:ext uri="{FF2B5EF4-FFF2-40B4-BE49-F238E27FC236}">
                    <a16:creationId xmlns:a16="http://schemas.microsoft.com/office/drawing/2014/main" id="{4D0431BB-E8D7-4B1C-B4D5-566CC1250310}"/>
                  </a:ext>
                </a:extLst>
              </p:cNvPr>
              <p:cNvSpPr>
                <a:spLocks noRot="1" noChangeAspect="1" noMove="1" noResize="1" noEditPoints="1" noAdjustHandles="1" noChangeArrowheads="1" noChangeShapeType="1" noTextEdit="1"/>
              </p:cNvSpPr>
              <p:nvPr/>
            </p:nvSpPr>
            <p:spPr>
              <a:xfrm>
                <a:off x="16171476" y="12813995"/>
                <a:ext cx="4470018" cy="1283005"/>
              </a:xfrm>
              <a:prstGeom prst="roundRect">
                <a:avLst/>
              </a:prstGeom>
              <a:blipFill>
                <a:blip r:embed="rId5"/>
                <a:stretch>
                  <a:fillRect r="-1361"/>
                </a:stretch>
              </a:blipFill>
              <a:ln>
                <a:solidFill>
                  <a:schemeClr val="accent6">
                    <a:lumMod val="60000"/>
                    <a:lumOff val="40000"/>
                  </a:schemeClr>
                </a:solidFill>
              </a:ln>
            </p:spPr>
            <p:txBody>
              <a:bodyPr/>
              <a:lstStyle/>
              <a:p>
                <a:r>
                  <a:rPr lang="en-US">
                    <a:noFill/>
                  </a:rPr>
                  <a:t> </a:t>
                </a:r>
              </a:p>
            </p:txBody>
          </p:sp>
        </mc:Fallback>
      </mc:AlternateContent>
      <p:sp>
        <p:nvSpPr>
          <p:cNvPr id="48" name="Arrow: Right 47">
            <a:extLst>
              <a:ext uri="{FF2B5EF4-FFF2-40B4-BE49-F238E27FC236}">
                <a16:creationId xmlns:a16="http://schemas.microsoft.com/office/drawing/2014/main" id="{5782B99D-355C-4556-B6F3-BFB969F35E25}"/>
              </a:ext>
            </a:extLst>
          </p:cNvPr>
          <p:cNvSpPr/>
          <p:nvPr/>
        </p:nvSpPr>
        <p:spPr>
          <a:xfrm rot="5400000">
            <a:off x="18063585" y="14326283"/>
            <a:ext cx="685800"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9375F53A-7018-459B-AA61-FBC320E5B5BA}"/>
              </a:ext>
            </a:extLst>
          </p:cNvPr>
          <p:cNvSpPr/>
          <p:nvPr/>
        </p:nvSpPr>
        <p:spPr>
          <a:xfrm>
            <a:off x="15620952" y="15240311"/>
            <a:ext cx="5571066" cy="2292315"/>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rgbClr val="1F2328"/>
              </a:solidFill>
              <a:latin typeface="-apple-system"/>
            </a:endParaRPr>
          </a:p>
          <a:p>
            <a:pPr algn="ctr"/>
            <a:endParaRPr lang="en-US" sz="2133" dirty="0">
              <a:solidFill>
                <a:srgbClr val="1F2328"/>
              </a:solidFill>
              <a:latin typeface="-apple-system"/>
            </a:endParaRPr>
          </a:p>
          <a:p>
            <a:pPr algn="ctr"/>
            <a:r>
              <a:rPr lang="en-US" sz="2133" dirty="0">
                <a:solidFill>
                  <a:srgbClr val="1F2328"/>
                </a:solidFill>
                <a:latin typeface="-apple-system"/>
              </a:rPr>
              <a:t>The </a:t>
            </a:r>
            <a:r>
              <a:rPr lang="en-US" sz="2133" dirty="0">
                <a:solidFill>
                  <a:srgbClr val="92D050"/>
                </a:solidFill>
                <a:latin typeface="-apple-system"/>
              </a:rPr>
              <a:t>MP test </a:t>
            </a:r>
            <a:r>
              <a:rPr lang="en-US" sz="2133" dirty="0">
                <a:solidFill>
                  <a:srgbClr val="1F2328"/>
                </a:solidFill>
                <a:latin typeface="-apple-system"/>
              </a:rPr>
              <a:t>for any simple test like above is:</a:t>
            </a:r>
          </a:p>
          <a:p>
            <a:pPr algn="ctr"/>
            <a:endParaRPr lang="en-US" sz="2133" dirty="0">
              <a:solidFill>
                <a:srgbClr val="1F2328"/>
              </a:solidFill>
              <a:latin typeface="-apple-system"/>
            </a:endParaRPr>
          </a:p>
          <a:p>
            <a:pPr algn="ct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2133" dirty="0">
                <a:solidFill>
                  <a:srgbClr val="1F2328"/>
                </a:solidFill>
                <a:latin typeface="-apple-system"/>
              </a:rPr>
              <a:t>with condition:</a:t>
            </a:r>
          </a:p>
          <a:p>
            <a:pPr algn="ctr"/>
            <a:endParaRPr lang="en-US" sz="2133" dirty="0">
              <a:solidFill>
                <a:srgbClr val="1F2328"/>
              </a:solidFill>
              <a:latin typeface="-apple-system"/>
            </a:endParaRPr>
          </a:p>
          <a:p>
            <a:pPr algn="ct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3BD62AEF-5FCC-4FC5-B67E-7404E95A1D34}"/>
              </a:ext>
            </a:extLst>
          </p:cNvPr>
          <p:cNvPicPr>
            <a:picLocks noChangeAspect="1"/>
          </p:cNvPicPr>
          <p:nvPr/>
        </p:nvPicPr>
        <p:blipFill>
          <a:blip r:embed="rId6"/>
          <a:stretch>
            <a:fillRect/>
          </a:stretch>
        </p:blipFill>
        <p:spPr>
          <a:xfrm>
            <a:off x="16779537" y="13647480"/>
            <a:ext cx="3253896" cy="433446"/>
          </a:xfrm>
          <a:prstGeom prst="rect">
            <a:avLst/>
          </a:prstGeom>
        </p:spPr>
      </p:pic>
      <p:pic>
        <p:nvPicPr>
          <p:cNvPr id="12" name="Picture 11">
            <a:extLst>
              <a:ext uri="{FF2B5EF4-FFF2-40B4-BE49-F238E27FC236}">
                <a16:creationId xmlns:a16="http://schemas.microsoft.com/office/drawing/2014/main" id="{F9D4A669-DB2F-49FC-B8E0-56687CF57B9A}"/>
              </a:ext>
            </a:extLst>
          </p:cNvPr>
          <p:cNvPicPr>
            <a:picLocks noChangeAspect="1"/>
          </p:cNvPicPr>
          <p:nvPr/>
        </p:nvPicPr>
        <p:blipFill>
          <a:blip r:embed="rId7"/>
          <a:stretch>
            <a:fillRect/>
          </a:stretch>
        </p:blipFill>
        <p:spPr>
          <a:xfrm>
            <a:off x="16717680" y="16014578"/>
            <a:ext cx="3287837" cy="774538"/>
          </a:xfrm>
          <a:prstGeom prst="rect">
            <a:avLst/>
          </a:prstGeom>
        </p:spPr>
      </p:pic>
      <p:pic>
        <p:nvPicPr>
          <p:cNvPr id="14" name="Picture 13">
            <a:extLst>
              <a:ext uri="{FF2B5EF4-FFF2-40B4-BE49-F238E27FC236}">
                <a16:creationId xmlns:a16="http://schemas.microsoft.com/office/drawing/2014/main" id="{CFF3B02D-B3DC-42BF-888B-0BAE4691FA09}"/>
              </a:ext>
            </a:extLst>
          </p:cNvPr>
          <p:cNvPicPr>
            <a:picLocks noChangeAspect="1"/>
          </p:cNvPicPr>
          <p:nvPr/>
        </p:nvPicPr>
        <p:blipFill>
          <a:blip r:embed="rId8"/>
          <a:stretch>
            <a:fillRect/>
          </a:stretch>
        </p:blipFill>
        <p:spPr>
          <a:xfrm>
            <a:off x="16171475" y="15366464"/>
            <a:ext cx="4470019" cy="312454"/>
          </a:xfrm>
          <a:prstGeom prst="rect">
            <a:avLst/>
          </a:prstGeom>
        </p:spPr>
      </p:pic>
      <p:sp>
        <p:nvSpPr>
          <p:cNvPr id="52" name="Rectangle: Rounded Corners 51">
            <a:extLst>
              <a:ext uri="{FF2B5EF4-FFF2-40B4-BE49-F238E27FC236}">
                <a16:creationId xmlns:a16="http://schemas.microsoft.com/office/drawing/2014/main" id="{74AED90D-337F-49EB-AC43-2599CF6D0498}"/>
              </a:ext>
            </a:extLst>
          </p:cNvPr>
          <p:cNvSpPr/>
          <p:nvPr/>
        </p:nvSpPr>
        <p:spPr>
          <a:xfrm>
            <a:off x="18886798" y="14557348"/>
            <a:ext cx="2373002" cy="274582"/>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err="1">
                <a:solidFill>
                  <a:srgbClr val="1F2328"/>
                </a:solidFill>
                <a:latin typeface="-apple-system"/>
              </a:rPr>
              <a:t>Neyman</a:t>
            </a:r>
            <a:r>
              <a:rPr lang="en-US" sz="1600" i="1" dirty="0">
                <a:solidFill>
                  <a:srgbClr val="1F2328"/>
                </a:solidFill>
                <a:latin typeface="-apple-system"/>
              </a:rPr>
              <a:t>-Pearson Lemma</a:t>
            </a:r>
          </a:p>
        </p:txBody>
      </p:sp>
      <p:sp>
        <p:nvSpPr>
          <p:cNvPr id="57" name="Arrow: Right 56">
            <a:extLst>
              <a:ext uri="{FF2B5EF4-FFF2-40B4-BE49-F238E27FC236}">
                <a16:creationId xmlns:a16="http://schemas.microsoft.com/office/drawing/2014/main" id="{8985291F-66E0-46A1-8F9A-24EDA0CF22A3}"/>
              </a:ext>
            </a:extLst>
          </p:cNvPr>
          <p:cNvSpPr/>
          <p:nvPr/>
        </p:nvSpPr>
        <p:spPr>
          <a:xfrm rot="5400000">
            <a:off x="18083463" y="17798655"/>
            <a:ext cx="685800"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Rounded Corners 59">
            <a:extLst>
              <a:ext uri="{FF2B5EF4-FFF2-40B4-BE49-F238E27FC236}">
                <a16:creationId xmlns:a16="http://schemas.microsoft.com/office/drawing/2014/main" id="{2C05C824-764A-4A66-9DAD-B877AE46AD37}"/>
              </a:ext>
            </a:extLst>
          </p:cNvPr>
          <p:cNvSpPr/>
          <p:nvPr/>
        </p:nvSpPr>
        <p:spPr>
          <a:xfrm>
            <a:off x="16211232" y="18752851"/>
            <a:ext cx="4430262" cy="1484634"/>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rgbClr val="1F2328"/>
              </a:solidFill>
              <a:latin typeface="-apple-system"/>
            </a:endParaRPr>
          </a:p>
          <a:p>
            <a:pPr algn="ctr"/>
            <a:r>
              <a:rPr lang="en-US" sz="2133" dirty="0">
                <a:solidFill>
                  <a:srgbClr val="1F2328"/>
                </a:solidFill>
                <a:latin typeface="-apple-system"/>
              </a:rPr>
              <a:t>The test is the </a:t>
            </a:r>
            <a:r>
              <a:rPr lang="en-US" sz="2133" dirty="0">
                <a:solidFill>
                  <a:srgbClr val="92D050"/>
                </a:solidFill>
                <a:latin typeface="-apple-system"/>
              </a:rPr>
              <a:t>UMP test </a:t>
            </a:r>
            <a:r>
              <a:rPr lang="en-US" sz="2133" dirty="0">
                <a:solidFill>
                  <a:srgbClr val="1F2328"/>
                </a:solidFill>
                <a:latin typeface="-apple-system"/>
              </a:rPr>
              <a:t>for testing:</a:t>
            </a:r>
          </a:p>
          <a:p>
            <a:pPr algn="ctr"/>
            <a:endParaRPr lang="en-US" sz="2133" dirty="0">
              <a:solidFill>
                <a:srgbClr val="1F2328"/>
              </a:solidFill>
              <a:latin typeface="-apple-system"/>
            </a:endParaRPr>
          </a:p>
          <a:p>
            <a:pPr algn="ctr"/>
            <a:r>
              <a:rPr lang="en-US" sz="2133" dirty="0">
                <a:solidFill>
                  <a:srgbClr val="1F2328"/>
                </a:solidFill>
                <a:latin typeface="-apple-system"/>
              </a:rPr>
              <a:t>with condition:</a:t>
            </a:r>
          </a:p>
          <a:p>
            <a:pPr algn="ct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4" name="Rectangle: Rounded Corners 63">
                <a:extLst>
                  <a:ext uri="{FF2B5EF4-FFF2-40B4-BE49-F238E27FC236}">
                    <a16:creationId xmlns:a16="http://schemas.microsoft.com/office/drawing/2014/main" id="{073BDD09-6785-4A11-AD6D-C17DD3B586BE}"/>
                  </a:ext>
                </a:extLst>
              </p:cNvPr>
              <p:cNvSpPr/>
              <p:nvPr/>
            </p:nvSpPr>
            <p:spPr>
              <a:xfrm>
                <a:off x="18897600" y="17969091"/>
                <a:ext cx="2373002" cy="521454"/>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The test does not depend on the choice of </a:t>
                </a:r>
                <a14:m>
                  <m:oMath xmlns:m="http://schemas.openxmlformats.org/officeDocument/2006/math">
                    <m:r>
                      <a:rPr lang="en-US" sz="1600" b="0" i="1" smtClean="0">
                        <a:solidFill>
                          <a:srgbClr val="1F2328"/>
                        </a:solidFill>
                        <a:latin typeface="Cambria Math" panose="02040503050406030204" pitchFamily="18" charset="0"/>
                      </a:rPr>
                      <m:t>𝛽</m:t>
                    </m:r>
                  </m:oMath>
                </a14:m>
                <a:endParaRPr lang="en-US" sz="1600" i="1" dirty="0">
                  <a:solidFill>
                    <a:srgbClr val="1F2328"/>
                  </a:solidFill>
                  <a:latin typeface="-apple-system"/>
                </a:endParaRPr>
              </a:p>
            </p:txBody>
          </p:sp>
        </mc:Choice>
        <mc:Fallback xmlns="">
          <p:sp>
            <p:nvSpPr>
              <p:cNvPr id="64" name="Rectangle: Rounded Corners 63">
                <a:extLst>
                  <a:ext uri="{FF2B5EF4-FFF2-40B4-BE49-F238E27FC236}">
                    <a16:creationId xmlns:a16="http://schemas.microsoft.com/office/drawing/2014/main" id="{073BDD09-6785-4A11-AD6D-C17DD3B586BE}"/>
                  </a:ext>
                </a:extLst>
              </p:cNvPr>
              <p:cNvSpPr>
                <a:spLocks noRot="1" noChangeAspect="1" noMove="1" noResize="1" noEditPoints="1" noAdjustHandles="1" noChangeArrowheads="1" noChangeShapeType="1" noTextEdit="1"/>
              </p:cNvSpPr>
              <p:nvPr/>
            </p:nvSpPr>
            <p:spPr>
              <a:xfrm>
                <a:off x="18897600" y="17969091"/>
                <a:ext cx="2373002" cy="521454"/>
              </a:xfrm>
              <a:prstGeom prst="roundRect">
                <a:avLst/>
              </a:prstGeom>
              <a:blipFill>
                <a:blip r:embed="rId9"/>
                <a:stretch>
                  <a:fillRect t="-8046" r="-767" b="-19540"/>
                </a:stretch>
              </a:blipFill>
              <a:ln>
                <a:solidFill>
                  <a:schemeClr val="accent6">
                    <a:lumMod val="60000"/>
                    <a:lumOff val="40000"/>
                  </a:schemeClr>
                </a:solidFill>
              </a:ln>
            </p:spPr>
            <p:txBody>
              <a:bodyPr/>
              <a:lstStyle/>
              <a:p>
                <a:r>
                  <a:rPr lang="en-US">
                    <a:noFill/>
                  </a:rPr>
                  <a:t> </a:t>
                </a:r>
              </a:p>
            </p:txBody>
          </p:sp>
        </mc:Fallback>
      </mc:AlternateContent>
      <p:pic>
        <p:nvPicPr>
          <p:cNvPr id="16" name="Picture 15">
            <a:extLst>
              <a:ext uri="{FF2B5EF4-FFF2-40B4-BE49-F238E27FC236}">
                <a16:creationId xmlns:a16="http://schemas.microsoft.com/office/drawing/2014/main" id="{8BA34825-4022-40D5-AB28-527F6F0D6163}"/>
              </a:ext>
            </a:extLst>
          </p:cNvPr>
          <p:cNvPicPr>
            <a:picLocks noChangeAspect="1"/>
          </p:cNvPicPr>
          <p:nvPr/>
        </p:nvPicPr>
        <p:blipFill>
          <a:blip r:embed="rId10"/>
          <a:stretch>
            <a:fillRect/>
          </a:stretch>
        </p:blipFill>
        <p:spPr>
          <a:xfrm>
            <a:off x="15723231" y="17239258"/>
            <a:ext cx="5402491" cy="293368"/>
          </a:xfrm>
          <a:prstGeom prst="rect">
            <a:avLst/>
          </a:prstGeom>
        </p:spPr>
      </p:pic>
      <p:pic>
        <p:nvPicPr>
          <p:cNvPr id="18" name="Picture 17">
            <a:extLst>
              <a:ext uri="{FF2B5EF4-FFF2-40B4-BE49-F238E27FC236}">
                <a16:creationId xmlns:a16="http://schemas.microsoft.com/office/drawing/2014/main" id="{631FE908-E167-4057-91AE-570DB6E51F2A}"/>
              </a:ext>
            </a:extLst>
          </p:cNvPr>
          <p:cNvPicPr>
            <a:picLocks noChangeAspect="1"/>
          </p:cNvPicPr>
          <p:nvPr/>
        </p:nvPicPr>
        <p:blipFill>
          <a:blip r:embed="rId11"/>
          <a:stretch>
            <a:fillRect/>
          </a:stretch>
        </p:blipFill>
        <p:spPr>
          <a:xfrm>
            <a:off x="17030914" y="19257618"/>
            <a:ext cx="2974603" cy="276564"/>
          </a:xfrm>
          <a:prstGeom prst="rect">
            <a:avLst/>
          </a:prstGeom>
        </p:spPr>
      </p:pic>
      <p:pic>
        <p:nvPicPr>
          <p:cNvPr id="22" name="Picture 21">
            <a:extLst>
              <a:ext uri="{FF2B5EF4-FFF2-40B4-BE49-F238E27FC236}">
                <a16:creationId xmlns:a16="http://schemas.microsoft.com/office/drawing/2014/main" id="{2D8C5A65-A244-4B52-A504-D6749BB6FE1B}"/>
              </a:ext>
            </a:extLst>
          </p:cNvPr>
          <p:cNvPicPr>
            <a:picLocks noChangeAspect="1"/>
          </p:cNvPicPr>
          <p:nvPr/>
        </p:nvPicPr>
        <p:blipFill>
          <a:blip r:embed="rId12"/>
          <a:stretch>
            <a:fillRect/>
          </a:stretch>
        </p:blipFill>
        <p:spPr>
          <a:xfrm>
            <a:off x="16916400" y="19860458"/>
            <a:ext cx="3226313" cy="308443"/>
          </a:xfrm>
          <a:prstGeom prst="rect">
            <a:avLst/>
          </a:prstGeom>
        </p:spPr>
      </p:pic>
      <p:sp>
        <p:nvSpPr>
          <p:cNvPr id="65" name="Rectangle: Rounded Corners 64">
            <a:extLst>
              <a:ext uri="{FF2B5EF4-FFF2-40B4-BE49-F238E27FC236}">
                <a16:creationId xmlns:a16="http://schemas.microsoft.com/office/drawing/2014/main" id="{D933D741-D1E1-4866-BA3D-EE770CF0C065}"/>
              </a:ext>
            </a:extLst>
          </p:cNvPr>
          <p:cNvSpPr/>
          <p:nvPr/>
        </p:nvSpPr>
        <p:spPr>
          <a:xfrm>
            <a:off x="16467568" y="8617673"/>
            <a:ext cx="3877832" cy="1959884"/>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rgbClr val="1F2328"/>
              </a:solidFill>
              <a:latin typeface="-apple-system"/>
            </a:endParaRPr>
          </a:p>
          <a:p>
            <a:pPr algn="ctr"/>
            <a:endParaRPr lang="en-US" sz="2133" dirty="0">
              <a:solidFill>
                <a:srgbClr val="1F2328"/>
              </a:solidFill>
              <a:latin typeface="-apple-system"/>
            </a:endParaRPr>
          </a:p>
          <a:p>
            <a:pPr algn="ctr"/>
            <a:endParaRPr lang="en-US" sz="2133" dirty="0">
              <a:solidFill>
                <a:srgbClr val="1F2328"/>
              </a:solidFill>
              <a:latin typeface="-apple-system"/>
            </a:endParaRPr>
          </a:p>
          <a:p>
            <a:pPr algn="ctr"/>
            <a:r>
              <a:rPr lang="en-US" sz="2133" dirty="0">
                <a:solidFill>
                  <a:srgbClr val="1F2328"/>
                </a:solidFill>
                <a:latin typeface="-apple-system"/>
              </a:rPr>
              <a:t>is the AUMPUT with condition</a:t>
            </a:r>
          </a:p>
          <a:p>
            <a:pPr algn="ctr"/>
            <a:endParaRPr lang="en-US" sz="2133" dirty="0">
              <a:solidFill>
                <a:srgbClr val="1F2328"/>
              </a:solidFill>
              <a:latin typeface="-apple-system"/>
            </a:endParaRPr>
          </a:p>
        </p:txBody>
      </p:sp>
      <p:pic>
        <p:nvPicPr>
          <p:cNvPr id="66" name="Picture 65">
            <a:extLst>
              <a:ext uri="{FF2B5EF4-FFF2-40B4-BE49-F238E27FC236}">
                <a16:creationId xmlns:a16="http://schemas.microsoft.com/office/drawing/2014/main" id="{114D9E95-DE02-4427-836D-26357B12C9A2}"/>
              </a:ext>
            </a:extLst>
          </p:cNvPr>
          <p:cNvPicPr>
            <a:picLocks noChangeAspect="1"/>
          </p:cNvPicPr>
          <p:nvPr/>
        </p:nvPicPr>
        <p:blipFill>
          <a:blip r:embed="rId13"/>
          <a:stretch>
            <a:fillRect/>
          </a:stretch>
        </p:blipFill>
        <p:spPr>
          <a:xfrm>
            <a:off x="16717680" y="8807845"/>
            <a:ext cx="3406894" cy="868989"/>
          </a:xfrm>
          <a:prstGeom prst="rect">
            <a:avLst/>
          </a:prstGeom>
        </p:spPr>
      </p:pic>
      <p:sp>
        <p:nvSpPr>
          <p:cNvPr id="51" name="Arrow: Bent-Up 50">
            <a:extLst>
              <a:ext uri="{FF2B5EF4-FFF2-40B4-BE49-F238E27FC236}">
                <a16:creationId xmlns:a16="http://schemas.microsoft.com/office/drawing/2014/main" id="{59C8AF0F-108E-43BE-BE68-4D8DB9A416E6}"/>
              </a:ext>
            </a:extLst>
          </p:cNvPr>
          <p:cNvSpPr/>
          <p:nvPr/>
        </p:nvSpPr>
        <p:spPr>
          <a:xfrm>
            <a:off x="21125722" y="19030140"/>
            <a:ext cx="4553678" cy="838756"/>
          </a:xfrm>
          <a:prstGeom prst="bentUpArrow">
            <a:avLst>
              <a:gd name="adj1" fmla="val 25000"/>
              <a:gd name="adj2" fmla="val 50000"/>
              <a:gd name="adj3" fmla="val 42308"/>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67" name="Rectangle: Rounded Corners 66">
            <a:extLst>
              <a:ext uri="{FF2B5EF4-FFF2-40B4-BE49-F238E27FC236}">
                <a16:creationId xmlns:a16="http://schemas.microsoft.com/office/drawing/2014/main" id="{54B30926-13BB-47CD-BD3B-FE4304BA007B}"/>
              </a:ext>
            </a:extLst>
          </p:cNvPr>
          <p:cNvSpPr/>
          <p:nvPr/>
        </p:nvSpPr>
        <p:spPr>
          <a:xfrm>
            <a:off x="22497401" y="18294947"/>
            <a:ext cx="5571066" cy="60262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The test is the </a:t>
            </a:r>
            <a:r>
              <a:rPr lang="en-US" sz="2133" dirty="0">
                <a:solidFill>
                  <a:srgbClr val="92D050"/>
                </a:solidFill>
                <a:latin typeface="-apple-system"/>
              </a:rPr>
              <a:t>UMP test </a:t>
            </a:r>
            <a:r>
              <a:rPr lang="en-US" sz="2133" dirty="0">
                <a:solidFill>
                  <a:srgbClr val="1F2328"/>
                </a:solidFill>
                <a:latin typeface="-apple-system"/>
              </a:rPr>
              <a:t>with NS condition</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Rectangle: Rounded Corners 67">
            <a:extLst>
              <a:ext uri="{FF2B5EF4-FFF2-40B4-BE49-F238E27FC236}">
                <a16:creationId xmlns:a16="http://schemas.microsoft.com/office/drawing/2014/main" id="{B457238C-5283-44E0-960B-C8E11DE5F564}"/>
              </a:ext>
            </a:extLst>
          </p:cNvPr>
          <p:cNvSpPr/>
          <p:nvPr/>
        </p:nvSpPr>
        <p:spPr>
          <a:xfrm>
            <a:off x="25679400" y="19420456"/>
            <a:ext cx="2653707" cy="521454"/>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The condition is exactly the Neyman structure condition</a:t>
            </a:r>
          </a:p>
        </p:txBody>
      </p:sp>
      <p:sp>
        <p:nvSpPr>
          <p:cNvPr id="69" name="Rectangle: Rounded Corners 68">
            <a:extLst>
              <a:ext uri="{FF2B5EF4-FFF2-40B4-BE49-F238E27FC236}">
                <a16:creationId xmlns:a16="http://schemas.microsoft.com/office/drawing/2014/main" id="{4E875ACB-4579-4917-90E3-B1B6D9904B87}"/>
              </a:ext>
            </a:extLst>
          </p:cNvPr>
          <p:cNvSpPr/>
          <p:nvPr/>
        </p:nvSpPr>
        <p:spPr>
          <a:xfrm>
            <a:off x="25776444" y="17567472"/>
            <a:ext cx="2260171" cy="310687"/>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T is boundedly complete</a:t>
            </a:r>
          </a:p>
        </p:txBody>
      </p:sp>
      <p:sp>
        <p:nvSpPr>
          <p:cNvPr id="70" name="Arrow: Right 69">
            <a:extLst>
              <a:ext uri="{FF2B5EF4-FFF2-40B4-BE49-F238E27FC236}">
                <a16:creationId xmlns:a16="http://schemas.microsoft.com/office/drawing/2014/main" id="{11892407-83BA-4041-AA1A-FF09578D6E32}"/>
              </a:ext>
            </a:extLst>
          </p:cNvPr>
          <p:cNvSpPr/>
          <p:nvPr/>
        </p:nvSpPr>
        <p:spPr>
          <a:xfrm rot="16200000">
            <a:off x="24923969" y="17302712"/>
            <a:ext cx="685800"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71">
            <a:extLst>
              <a:ext uri="{FF2B5EF4-FFF2-40B4-BE49-F238E27FC236}">
                <a16:creationId xmlns:a16="http://schemas.microsoft.com/office/drawing/2014/main" id="{3A11F1B7-19EC-4282-816C-8A75A0E6D931}"/>
              </a:ext>
            </a:extLst>
          </p:cNvPr>
          <p:cNvSpPr/>
          <p:nvPr/>
        </p:nvSpPr>
        <p:spPr>
          <a:xfrm>
            <a:off x="23146364" y="16536186"/>
            <a:ext cx="4209436" cy="60262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The test is the </a:t>
            </a:r>
            <a:r>
              <a:rPr lang="en-US" sz="2133" dirty="0">
                <a:solidFill>
                  <a:srgbClr val="92D050"/>
                </a:solidFill>
                <a:latin typeface="-apple-system"/>
              </a:rPr>
              <a:t>UMP similar test</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Rectangle: Rounded Corners 72">
            <a:extLst>
              <a:ext uri="{FF2B5EF4-FFF2-40B4-BE49-F238E27FC236}">
                <a16:creationId xmlns:a16="http://schemas.microsoft.com/office/drawing/2014/main" id="{3A209F00-29B3-4698-9CE9-3CEBA21769E4}"/>
              </a:ext>
            </a:extLst>
          </p:cNvPr>
          <p:cNvSpPr/>
          <p:nvPr/>
        </p:nvSpPr>
        <p:spPr>
          <a:xfrm>
            <a:off x="25804128" y="15817439"/>
            <a:ext cx="2653707" cy="30196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Power function is continuous</a:t>
            </a:r>
          </a:p>
        </p:txBody>
      </p:sp>
      <p:sp>
        <p:nvSpPr>
          <p:cNvPr id="74" name="Arrow: Right 73">
            <a:extLst>
              <a:ext uri="{FF2B5EF4-FFF2-40B4-BE49-F238E27FC236}">
                <a16:creationId xmlns:a16="http://schemas.microsoft.com/office/drawing/2014/main" id="{824E44B7-9397-470F-93A5-EF901D82FF23}"/>
              </a:ext>
            </a:extLst>
          </p:cNvPr>
          <p:cNvSpPr/>
          <p:nvPr/>
        </p:nvSpPr>
        <p:spPr>
          <a:xfrm rot="16200000">
            <a:off x="24951653" y="15552678"/>
            <a:ext cx="685800"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08135583-6BC1-4FFE-9633-B436F18403FD}"/>
              </a:ext>
            </a:extLst>
          </p:cNvPr>
          <p:cNvSpPr/>
          <p:nvPr/>
        </p:nvSpPr>
        <p:spPr>
          <a:xfrm>
            <a:off x="23430332" y="13753997"/>
            <a:ext cx="3696868" cy="1634775"/>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The test below is the </a:t>
            </a:r>
            <a:r>
              <a:rPr lang="en-US" sz="2133" dirty="0">
                <a:solidFill>
                  <a:srgbClr val="92D050"/>
                </a:solidFill>
                <a:latin typeface="-apple-system"/>
              </a:rPr>
              <a:t>UMPUT</a:t>
            </a:r>
          </a:p>
          <a:p>
            <a:pPr algn="ctr"/>
            <a:endParaRPr lang="en-US" sz="2133" dirty="0">
              <a:solidFill>
                <a:srgbClr val="92D050"/>
              </a:solidFill>
              <a:effectLst/>
              <a:latin typeface="-apple-system"/>
              <a:ea typeface="Calibri" panose="020F0502020204030204" pitchFamily="34" charset="0"/>
              <a:cs typeface="Times New Roman" panose="02020603050405020304" pitchFamily="18" charset="0"/>
            </a:endParaRPr>
          </a:p>
          <a:p>
            <a:pPr algn="ctr"/>
            <a:endParaRPr lang="en-US" sz="2133" dirty="0">
              <a:solidFill>
                <a:srgbClr val="92D050"/>
              </a:solidFill>
              <a:latin typeface="-apple-system"/>
              <a:ea typeface="Calibri" panose="020F0502020204030204" pitchFamily="34" charset="0"/>
              <a:cs typeface="Times New Roman" panose="02020603050405020304" pitchFamily="18" charset="0"/>
            </a:endParaRPr>
          </a:p>
          <a:p>
            <a:pPr algn="ct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Rectangle: Rounded Corners 75">
            <a:extLst>
              <a:ext uri="{FF2B5EF4-FFF2-40B4-BE49-F238E27FC236}">
                <a16:creationId xmlns:a16="http://schemas.microsoft.com/office/drawing/2014/main" id="{6836F70D-CAE4-4C89-81CF-3D442AB73426}"/>
              </a:ext>
            </a:extLst>
          </p:cNvPr>
          <p:cNvSpPr/>
          <p:nvPr/>
        </p:nvSpPr>
        <p:spPr>
          <a:xfrm>
            <a:off x="25776444" y="11821821"/>
            <a:ext cx="2903315" cy="1465104"/>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Inspired by the format of LRT:</a:t>
            </a:r>
          </a:p>
          <a:p>
            <a:pPr algn="ctr"/>
            <a:endParaRPr lang="en-US" sz="1600" i="1" dirty="0">
              <a:solidFill>
                <a:srgbClr val="1F2328"/>
              </a:solidFill>
              <a:latin typeface="-apple-system"/>
            </a:endParaRPr>
          </a:p>
          <a:p>
            <a:pPr algn="ctr"/>
            <a:endParaRPr lang="en-US" sz="1600" i="1" dirty="0">
              <a:solidFill>
                <a:srgbClr val="1F2328"/>
              </a:solidFill>
              <a:latin typeface="-apple-system"/>
            </a:endParaRPr>
          </a:p>
          <a:p>
            <a:pPr algn="ctr"/>
            <a:endParaRPr lang="en-US" sz="1600" i="1" dirty="0">
              <a:solidFill>
                <a:srgbClr val="1F2328"/>
              </a:solidFill>
              <a:latin typeface="-apple-system"/>
            </a:endParaRPr>
          </a:p>
        </p:txBody>
      </p:sp>
      <p:sp>
        <p:nvSpPr>
          <p:cNvPr id="77" name="Arrow: Right 76">
            <a:extLst>
              <a:ext uri="{FF2B5EF4-FFF2-40B4-BE49-F238E27FC236}">
                <a16:creationId xmlns:a16="http://schemas.microsoft.com/office/drawing/2014/main" id="{B8024E6C-FDE9-44E6-9C39-EFC9E3A5E295}"/>
              </a:ext>
            </a:extLst>
          </p:cNvPr>
          <p:cNvSpPr/>
          <p:nvPr/>
        </p:nvSpPr>
        <p:spPr>
          <a:xfrm rot="16200000">
            <a:off x="24431402" y="12195785"/>
            <a:ext cx="1734638"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5968DCF9-F385-477A-9AB8-835E88668D28}"/>
                  </a:ext>
                </a:extLst>
              </p:cNvPr>
              <p:cNvSpPr/>
              <p:nvPr/>
            </p:nvSpPr>
            <p:spPr>
              <a:xfrm>
                <a:off x="22169057" y="10896600"/>
                <a:ext cx="6164050" cy="60262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Want to show</a:t>
                </a:r>
                <a14:m>
                  <m:oMath xmlns:m="http://schemas.openxmlformats.org/officeDocument/2006/math">
                    <m:r>
                      <m:rPr>
                        <m:sty m:val="p"/>
                      </m:rPr>
                      <a:rPr lang="en-US" sz="2133">
                        <a:solidFill>
                          <a:srgbClr val="1F2328"/>
                        </a:solidFill>
                        <a:latin typeface="Cambria Math" panose="02040503050406030204" pitchFamily="18" charset="0"/>
                      </a:rPr>
                      <m:t>ln</m:t>
                    </m:r>
                    <m:bar>
                      <m:barPr>
                        <m:pos m:val="top"/>
                        <m:ctrlPr>
                          <a:rPr lang="en-US" sz="2133" i="1">
                            <a:solidFill>
                              <a:srgbClr val="1F2328"/>
                            </a:solidFill>
                            <a:latin typeface="Cambria Math" panose="02040503050406030204" pitchFamily="18" charset="0"/>
                          </a:rPr>
                        </m:ctrlPr>
                      </m:barPr>
                      <m:e>
                        <m:r>
                          <a:rPr lang="en-US" sz="2133">
                            <a:solidFill>
                              <a:srgbClr val="1F2328"/>
                            </a:solidFill>
                            <a:latin typeface="Cambria Math" panose="02040503050406030204" pitchFamily="18" charset="0"/>
                          </a:rPr>
                          <m:t>𝑋</m:t>
                        </m:r>
                      </m:e>
                    </m:bar>
                    <m:r>
                      <a:rPr lang="en-US" sz="2133" i="1">
                        <a:solidFill>
                          <a:srgbClr val="1F2328"/>
                        </a:solidFill>
                        <a:latin typeface="Cambria Math" panose="02040503050406030204" pitchFamily="18" charset="0"/>
                      </a:rPr>
                      <m:t>−</m:t>
                    </m:r>
                    <m:bar>
                      <m:barPr>
                        <m:pos m:val="top"/>
                        <m:ctrlPr>
                          <a:rPr lang="en-US" sz="2133" i="1">
                            <a:solidFill>
                              <a:srgbClr val="1F2328"/>
                            </a:solidFill>
                            <a:latin typeface="Cambria Math" panose="02040503050406030204" pitchFamily="18" charset="0"/>
                          </a:rPr>
                        </m:ctrlPr>
                      </m:barPr>
                      <m:e>
                        <m:func>
                          <m:funcPr>
                            <m:ctrlPr>
                              <a:rPr lang="en-US" sz="2133" i="1">
                                <a:solidFill>
                                  <a:srgbClr val="1F2328"/>
                                </a:solidFill>
                                <a:latin typeface="Cambria Math" panose="02040503050406030204" pitchFamily="18" charset="0"/>
                              </a:rPr>
                            </m:ctrlPr>
                          </m:funcPr>
                          <m:fName>
                            <m:r>
                              <m:rPr>
                                <m:sty m:val="p"/>
                              </m:rPr>
                              <a:rPr lang="en-US" sz="2133">
                                <a:solidFill>
                                  <a:srgbClr val="1F2328"/>
                                </a:solidFill>
                                <a:latin typeface="Cambria Math" panose="02040503050406030204" pitchFamily="18" charset="0"/>
                              </a:rPr>
                              <m:t>ln</m:t>
                            </m:r>
                          </m:fName>
                          <m:e>
                            <m:r>
                              <a:rPr lang="en-US" sz="2133">
                                <a:solidFill>
                                  <a:srgbClr val="1F2328"/>
                                </a:solidFill>
                                <a:latin typeface="Cambria Math" panose="02040503050406030204" pitchFamily="18" charset="0"/>
                              </a:rPr>
                              <m:t>𝑋</m:t>
                            </m:r>
                          </m:e>
                        </m:func>
                      </m:e>
                    </m:bar>
                    <m:r>
                      <a:rPr lang="en-US" sz="2133" b="0" i="0" smtClean="0">
                        <a:solidFill>
                          <a:srgbClr val="1F2328"/>
                        </a:solidFill>
                        <a:latin typeface="Cambria Math" panose="02040503050406030204" pitchFamily="18" charset="0"/>
                      </a:rPr>
                      <m:t> </m:t>
                    </m:r>
                    <m:r>
                      <m:rPr>
                        <m:sty m:val="p"/>
                      </m:rPr>
                      <a:rPr lang="en-US" sz="2133" b="0" i="0" smtClean="0">
                        <a:solidFill>
                          <a:srgbClr val="1F2328"/>
                        </a:solidFill>
                        <a:latin typeface="Cambria Math" panose="02040503050406030204" pitchFamily="18" charset="0"/>
                      </a:rPr>
                      <m:t>and</m:t>
                    </m:r>
                    <m:bar>
                      <m:barPr>
                        <m:pos m:val="top"/>
                        <m:ctrlPr>
                          <a:rPr lang="en-US" sz="2133" i="1">
                            <a:solidFill>
                              <a:srgbClr val="1F2328"/>
                            </a:solidFill>
                            <a:latin typeface="Cambria Math" panose="02040503050406030204" pitchFamily="18" charset="0"/>
                          </a:rPr>
                        </m:ctrlPr>
                      </m:barPr>
                      <m:e>
                        <m:func>
                          <m:funcPr>
                            <m:ctrlPr>
                              <a:rPr lang="en-US" sz="2133" i="1">
                                <a:solidFill>
                                  <a:srgbClr val="1F2328"/>
                                </a:solidFill>
                                <a:latin typeface="Cambria Math" panose="02040503050406030204" pitchFamily="18" charset="0"/>
                              </a:rPr>
                            </m:ctrlPr>
                          </m:funcPr>
                          <m:fName>
                            <m:r>
                              <m:rPr>
                                <m:sty m:val="p"/>
                              </m:rPr>
                              <a:rPr lang="en-US" sz="2133">
                                <a:solidFill>
                                  <a:srgbClr val="1F2328"/>
                                </a:solidFill>
                                <a:latin typeface="Cambria Math" panose="02040503050406030204" pitchFamily="18" charset="0"/>
                              </a:rPr>
                              <m:t>ln</m:t>
                            </m:r>
                          </m:fName>
                          <m:e>
                            <m:r>
                              <a:rPr lang="en-US" sz="2133">
                                <a:solidFill>
                                  <a:srgbClr val="1F2328"/>
                                </a:solidFill>
                                <a:latin typeface="Cambria Math" panose="02040503050406030204" pitchFamily="18" charset="0"/>
                              </a:rPr>
                              <m:t>𝑋</m:t>
                            </m:r>
                          </m:e>
                        </m:func>
                      </m:e>
                    </m:bar>
                  </m:oMath>
                </a14:m>
                <a:r>
                  <a:rPr lang="en-US" sz="2133" dirty="0">
                    <a:solidFill>
                      <a:srgbClr val="1F2328"/>
                    </a:solidFill>
                    <a:latin typeface="-apple-system"/>
                  </a:rPr>
                  <a:t> are independent </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8" name="Rectangle: Rounded Corners 77">
                <a:extLst>
                  <a:ext uri="{FF2B5EF4-FFF2-40B4-BE49-F238E27FC236}">
                    <a16:creationId xmlns:a16="http://schemas.microsoft.com/office/drawing/2014/main" id="{5968DCF9-F385-477A-9AB8-835E88668D28}"/>
                  </a:ext>
                </a:extLst>
              </p:cNvPr>
              <p:cNvSpPr>
                <a:spLocks noRot="1" noChangeAspect="1" noMove="1" noResize="1" noEditPoints="1" noAdjustHandles="1" noChangeArrowheads="1" noChangeShapeType="1" noTextEdit="1"/>
              </p:cNvSpPr>
              <p:nvPr/>
            </p:nvSpPr>
            <p:spPr>
              <a:xfrm>
                <a:off x="22169057" y="10896600"/>
                <a:ext cx="6164050" cy="602620"/>
              </a:xfrm>
              <a:prstGeom prst="roundRect">
                <a:avLst/>
              </a:prstGeom>
              <a:blipFill>
                <a:blip r:embed="rId14"/>
                <a:stretch>
                  <a:fillRect b="-8000"/>
                </a:stretch>
              </a:blipFill>
              <a:ln>
                <a:solidFill>
                  <a:schemeClr val="accent6">
                    <a:lumMod val="60000"/>
                    <a:lumOff val="40000"/>
                  </a:schemeClr>
                </a:solidFill>
              </a:ln>
            </p:spPr>
            <p:txBody>
              <a:bodyPr/>
              <a:lstStyle/>
              <a:p>
                <a:r>
                  <a:rPr lang="en-US">
                    <a:noFill/>
                  </a:rPr>
                  <a:t> </a:t>
                </a:r>
              </a:p>
            </p:txBody>
          </p:sp>
        </mc:Fallback>
      </mc:AlternateContent>
      <p:pic>
        <p:nvPicPr>
          <p:cNvPr id="80" name="Picture 79">
            <a:extLst>
              <a:ext uri="{FF2B5EF4-FFF2-40B4-BE49-F238E27FC236}">
                <a16:creationId xmlns:a16="http://schemas.microsoft.com/office/drawing/2014/main" id="{F2170480-6034-43B3-98E8-B551C52D0A76}"/>
              </a:ext>
            </a:extLst>
          </p:cNvPr>
          <p:cNvPicPr>
            <a:picLocks noChangeAspect="1"/>
          </p:cNvPicPr>
          <p:nvPr/>
        </p:nvPicPr>
        <p:blipFill>
          <a:blip r:embed="rId15"/>
          <a:stretch>
            <a:fillRect/>
          </a:stretch>
        </p:blipFill>
        <p:spPr>
          <a:xfrm>
            <a:off x="24069131" y="14403279"/>
            <a:ext cx="2752626" cy="808311"/>
          </a:xfrm>
          <a:prstGeom prst="rect">
            <a:avLst/>
          </a:prstGeom>
        </p:spPr>
      </p:pic>
      <p:pic>
        <p:nvPicPr>
          <p:cNvPr id="82" name="Picture 81">
            <a:extLst>
              <a:ext uri="{FF2B5EF4-FFF2-40B4-BE49-F238E27FC236}">
                <a16:creationId xmlns:a16="http://schemas.microsoft.com/office/drawing/2014/main" id="{3E092EAC-F2BD-4C18-A99C-6C16D74494CC}"/>
              </a:ext>
            </a:extLst>
          </p:cNvPr>
          <p:cNvPicPr>
            <a:picLocks noChangeAspect="1"/>
          </p:cNvPicPr>
          <p:nvPr/>
        </p:nvPicPr>
        <p:blipFill>
          <a:blip r:embed="rId16"/>
          <a:stretch>
            <a:fillRect/>
          </a:stretch>
        </p:blipFill>
        <p:spPr>
          <a:xfrm>
            <a:off x="25984200" y="12461435"/>
            <a:ext cx="2569203" cy="676587"/>
          </a:xfrm>
          <a:prstGeom prst="rect">
            <a:avLst/>
          </a:prstGeom>
        </p:spPr>
      </p:pic>
      <p:sp>
        <p:nvSpPr>
          <p:cNvPr id="83" name="Rectangle: Rounded Corners 82">
            <a:extLst>
              <a:ext uri="{FF2B5EF4-FFF2-40B4-BE49-F238E27FC236}">
                <a16:creationId xmlns:a16="http://schemas.microsoft.com/office/drawing/2014/main" id="{1214E782-D5AB-4273-B3B2-58603DE4B65E}"/>
              </a:ext>
            </a:extLst>
          </p:cNvPr>
          <p:cNvSpPr/>
          <p:nvPr/>
        </p:nvSpPr>
        <p:spPr>
          <a:xfrm>
            <a:off x="25808296" y="10171302"/>
            <a:ext cx="2653707" cy="30196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Unable to prove directly</a:t>
            </a:r>
          </a:p>
        </p:txBody>
      </p:sp>
      <p:sp>
        <p:nvSpPr>
          <p:cNvPr id="84" name="Arrow: Right 83">
            <a:extLst>
              <a:ext uri="{FF2B5EF4-FFF2-40B4-BE49-F238E27FC236}">
                <a16:creationId xmlns:a16="http://schemas.microsoft.com/office/drawing/2014/main" id="{5D712D17-4057-43F3-A782-F8B5D149676F}"/>
              </a:ext>
            </a:extLst>
          </p:cNvPr>
          <p:cNvSpPr/>
          <p:nvPr/>
        </p:nvSpPr>
        <p:spPr>
          <a:xfrm rot="16200000">
            <a:off x="24923969" y="9895769"/>
            <a:ext cx="685800"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Rectangle: Rounded Corners 85">
                <a:extLst>
                  <a:ext uri="{FF2B5EF4-FFF2-40B4-BE49-F238E27FC236}">
                    <a16:creationId xmlns:a16="http://schemas.microsoft.com/office/drawing/2014/main" id="{BD656FF7-71BC-48AD-8C16-6B6A1A996461}"/>
                  </a:ext>
                </a:extLst>
              </p:cNvPr>
              <p:cNvSpPr/>
              <p:nvPr/>
            </p:nvSpPr>
            <p:spPr>
              <a:xfrm>
                <a:off x="22765364" y="8899041"/>
                <a:ext cx="4971436" cy="795333"/>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Want to show </a:t>
                </a:r>
                <a14:m>
                  <m:oMath xmlns:m="http://schemas.openxmlformats.org/officeDocument/2006/math">
                    <m:r>
                      <m:rPr>
                        <m:sty m:val="p"/>
                      </m:rPr>
                      <a:rPr lang="en-US" sz="2133">
                        <a:solidFill>
                          <a:srgbClr val="1F2328"/>
                        </a:solidFill>
                        <a:latin typeface="Cambria Math" panose="02040503050406030204" pitchFamily="18" charset="0"/>
                      </a:rPr>
                      <m:t>l</m:t>
                    </m:r>
                    <m:r>
                      <m:rPr>
                        <m:sty m:val="p"/>
                      </m:rPr>
                      <a:rPr lang="en-US" sz="2133" b="0" i="0" smtClean="0">
                        <a:solidFill>
                          <a:srgbClr val="1F2328"/>
                        </a:solidFill>
                        <a:latin typeface="Cambria Math" panose="02040503050406030204" pitchFamily="18" charset="0"/>
                      </a:rPr>
                      <m:t>n</m:t>
                    </m:r>
                    <m:bar>
                      <m:barPr>
                        <m:pos m:val="top"/>
                        <m:ctrlPr>
                          <a:rPr lang="en-US" sz="2133" i="1" smtClean="0">
                            <a:solidFill>
                              <a:srgbClr val="1F2328"/>
                            </a:solidFill>
                            <a:latin typeface="Cambria Math" panose="02040503050406030204" pitchFamily="18" charset="0"/>
                          </a:rPr>
                        </m:ctrlPr>
                      </m:barPr>
                      <m:e>
                        <m:r>
                          <a:rPr lang="en-US" sz="2133">
                            <a:solidFill>
                              <a:srgbClr val="1F2328"/>
                            </a:solidFill>
                            <a:latin typeface="Cambria Math" panose="02040503050406030204" pitchFamily="18" charset="0"/>
                          </a:rPr>
                          <m:t>𝑋</m:t>
                        </m:r>
                      </m:e>
                    </m:bar>
                    <m:r>
                      <a:rPr lang="en-US" sz="2133" b="0" i="1" smtClean="0">
                        <a:solidFill>
                          <a:srgbClr val="1F2328"/>
                        </a:solidFill>
                        <a:latin typeface="Cambria Math" panose="02040503050406030204" pitchFamily="18" charset="0"/>
                      </a:rPr>
                      <m:t>−</m:t>
                    </m:r>
                    <m:bar>
                      <m:barPr>
                        <m:pos m:val="top"/>
                        <m:ctrlPr>
                          <a:rPr lang="en-US" sz="2133" i="1">
                            <a:solidFill>
                              <a:srgbClr val="1F2328"/>
                            </a:solidFill>
                            <a:latin typeface="Cambria Math" panose="02040503050406030204" pitchFamily="18" charset="0"/>
                          </a:rPr>
                        </m:ctrlPr>
                      </m:barPr>
                      <m:e>
                        <m:func>
                          <m:funcPr>
                            <m:ctrlPr>
                              <a:rPr lang="en-US" sz="2133" i="1">
                                <a:solidFill>
                                  <a:srgbClr val="1F2328"/>
                                </a:solidFill>
                                <a:latin typeface="Cambria Math" panose="02040503050406030204" pitchFamily="18" charset="0"/>
                              </a:rPr>
                            </m:ctrlPr>
                          </m:funcPr>
                          <m:fName>
                            <m:r>
                              <m:rPr>
                                <m:sty m:val="p"/>
                              </m:rPr>
                              <a:rPr lang="en-US" sz="2133">
                                <a:solidFill>
                                  <a:srgbClr val="1F2328"/>
                                </a:solidFill>
                                <a:latin typeface="Cambria Math" panose="02040503050406030204" pitchFamily="18" charset="0"/>
                              </a:rPr>
                              <m:t>ln</m:t>
                            </m:r>
                          </m:fName>
                          <m:e>
                            <m:r>
                              <a:rPr lang="en-US" sz="2133">
                                <a:solidFill>
                                  <a:srgbClr val="1F2328"/>
                                </a:solidFill>
                                <a:latin typeface="Cambria Math" panose="02040503050406030204" pitchFamily="18" charset="0"/>
                              </a:rPr>
                              <m:t>𝑋</m:t>
                            </m:r>
                          </m:e>
                        </m:func>
                      </m:e>
                    </m:bar>
                    <m:r>
                      <m:rPr>
                        <m:sty m:val="p"/>
                      </m:rPr>
                      <a:rPr lang="en-US" sz="2133" b="0" i="0" smtClean="0">
                        <a:solidFill>
                          <a:srgbClr val="1F2328"/>
                        </a:solidFill>
                        <a:latin typeface="Cambria Math" panose="02040503050406030204" pitchFamily="18" charset="0"/>
                      </a:rPr>
                      <m:t>and</m:t>
                    </m:r>
                    <m:bar>
                      <m:barPr>
                        <m:pos m:val="top"/>
                        <m:ctrlPr>
                          <a:rPr lang="en-US" sz="2133" i="1" smtClean="0">
                            <a:solidFill>
                              <a:srgbClr val="1F2328"/>
                            </a:solidFill>
                            <a:latin typeface="Cambria Math" panose="02040503050406030204" pitchFamily="18" charset="0"/>
                          </a:rPr>
                        </m:ctrlPr>
                      </m:barPr>
                      <m:e>
                        <m:func>
                          <m:funcPr>
                            <m:ctrlPr>
                              <a:rPr lang="en-US" sz="2133" i="1">
                                <a:solidFill>
                                  <a:srgbClr val="1F2328"/>
                                </a:solidFill>
                                <a:latin typeface="Cambria Math" panose="02040503050406030204" pitchFamily="18" charset="0"/>
                              </a:rPr>
                            </m:ctrlPr>
                          </m:funcPr>
                          <m:fName>
                            <m:r>
                              <m:rPr>
                                <m:sty m:val="p"/>
                              </m:rPr>
                              <a:rPr lang="en-US" sz="2133">
                                <a:solidFill>
                                  <a:srgbClr val="1F2328"/>
                                </a:solidFill>
                                <a:latin typeface="Cambria Math" panose="02040503050406030204" pitchFamily="18" charset="0"/>
                              </a:rPr>
                              <m:t>ln</m:t>
                            </m:r>
                          </m:fName>
                          <m:e>
                            <m:r>
                              <a:rPr lang="en-US" sz="2133">
                                <a:solidFill>
                                  <a:srgbClr val="1F2328"/>
                                </a:solidFill>
                                <a:latin typeface="Cambria Math" panose="02040503050406030204" pitchFamily="18" charset="0"/>
                              </a:rPr>
                              <m:t>𝑋</m:t>
                            </m:r>
                          </m:e>
                        </m:func>
                      </m:e>
                    </m:bar>
                  </m:oMath>
                </a14:m>
                <a:r>
                  <a:rPr lang="en-US" sz="2133" dirty="0">
                    <a:solidFill>
                      <a:srgbClr val="1F2328"/>
                    </a:solidFill>
                    <a:latin typeface="-apple-system"/>
                  </a:rPr>
                  <a:t> are independent asymptotically </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6" name="Rectangle: Rounded Corners 85">
                <a:extLst>
                  <a:ext uri="{FF2B5EF4-FFF2-40B4-BE49-F238E27FC236}">
                    <a16:creationId xmlns:a16="http://schemas.microsoft.com/office/drawing/2014/main" id="{BD656FF7-71BC-48AD-8C16-6B6A1A996461}"/>
                  </a:ext>
                </a:extLst>
              </p:cNvPr>
              <p:cNvSpPr>
                <a:spLocks noRot="1" noChangeAspect="1" noMove="1" noResize="1" noEditPoints="1" noAdjustHandles="1" noChangeArrowheads="1" noChangeShapeType="1" noTextEdit="1"/>
              </p:cNvSpPr>
              <p:nvPr/>
            </p:nvSpPr>
            <p:spPr>
              <a:xfrm>
                <a:off x="22765364" y="8899041"/>
                <a:ext cx="4971436" cy="795333"/>
              </a:xfrm>
              <a:prstGeom prst="roundRect">
                <a:avLst/>
              </a:prstGeom>
              <a:blipFill>
                <a:blip r:embed="rId17"/>
                <a:stretch>
                  <a:fillRect b="-13636"/>
                </a:stretch>
              </a:blipFill>
              <a:ln>
                <a:solidFill>
                  <a:schemeClr val="accent6">
                    <a:lumMod val="60000"/>
                    <a:lumOff val="40000"/>
                  </a:schemeClr>
                </a:solidFill>
              </a:ln>
            </p:spPr>
            <p:txBody>
              <a:bodyPr/>
              <a:lstStyle/>
              <a:p>
                <a:r>
                  <a:rPr lang="en-US">
                    <a:noFill/>
                  </a:rPr>
                  <a:t> </a:t>
                </a:r>
              </a:p>
            </p:txBody>
          </p:sp>
        </mc:Fallback>
      </mc:AlternateContent>
      <p:sp>
        <p:nvSpPr>
          <p:cNvPr id="87" name="Rectangle: Rounded Corners 86">
            <a:extLst>
              <a:ext uri="{FF2B5EF4-FFF2-40B4-BE49-F238E27FC236}">
                <a16:creationId xmlns:a16="http://schemas.microsoft.com/office/drawing/2014/main" id="{E0AF2D74-3962-44B8-9941-CF5CBFB0CAD4}"/>
              </a:ext>
            </a:extLst>
          </p:cNvPr>
          <p:cNvSpPr/>
          <p:nvPr/>
        </p:nvSpPr>
        <p:spPr>
          <a:xfrm>
            <a:off x="25808296" y="8127002"/>
            <a:ext cx="2653707" cy="30196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CLT plus Delta's method</a:t>
            </a:r>
          </a:p>
        </p:txBody>
      </p:sp>
      <p:sp>
        <p:nvSpPr>
          <p:cNvPr id="88" name="Arrow: Right 87">
            <a:extLst>
              <a:ext uri="{FF2B5EF4-FFF2-40B4-BE49-F238E27FC236}">
                <a16:creationId xmlns:a16="http://schemas.microsoft.com/office/drawing/2014/main" id="{59AF7EC0-D407-4FBB-AAAA-889888AD1851}"/>
              </a:ext>
            </a:extLst>
          </p:cNvPr>
          <p:cNvSpPr/>
          <p:nvPr/>
        </p:nvSpPr>
        <p:spPr>
          <a:xfrm rot="16200000">
            <a:off x="24955821" y="7862241"/>
            <a:ext cx="685800"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Rounded Corners 88">
            <a:extLst>
              <a:ext uri="{FF2B5EF4-FFF2-40B4-BE49-F238E27FC236}">
                <a16:creationId xmlns:a16="http://schemas.microsoft.com/office/drawing/2014/main" id="{F0754C69-274D-4769-9755-1C95A7D0ADBD}"/>
              </a:ext>
            </a:extLst>
          </p:cNvPr>
          <p:cNvSpPr/>
          <p:nvPr/>
        </p:nvSpPr>
        <p:spPr>
          <a:xfrm>
            <a:off x="22040161" y="6189532"/>
            <a:ext cx="6421842" cy="1460542"/>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1" name="Picture 90">
            <a:extLst>
              <a:ext uri="{FF2B5EF4-FFF2-40B4-BE49-F238E27FC236}">
                <a16:creationId xmlns:a16="http://schemas.microsoft.com/office/drawing/2014/main" id="{A5FB914B-13B9-47E7-8EFE-A280C4D45EB7}"/>
              </a:ext>
            </a:extLst>
          </p:cNvPr>
          <p:cNvPicPr>
            <a:picLocks noChangeAspect="1"/>
          </p:cNvPicPr>
          <p:nvPr/>
        </p:nvPicPr>
        <p:blipFill>
          <a:blip r:embed="rId18"/>
          <a:stretch>
            <a:fillRect/>
          </a:stretch>
        </p:blipFill>
        <p:spPr>
          <a:xfrm>
            <a:off x="22098000" y="6553200"/>
            <a:ext cx="6327408" cy="738531"/>
          </a:xfrm>
          <a:prstGeom prst="rect">
            <a:avLst/>
          </a:prstGeom>
        </p:spPr>
      </p:pic>
      <p:pic>
        <p:nvPicPr>
          <p:cNvPr id="94" name="Picture 93">
            <a:extLst>
              <a:ext uri="{FF2B5EF4-FFF2-40B4-BE49-F238E27FC236}">
                <a16:creationId xmlns:a16="http://schemas.microsoft.com/office/drawing/2014/main" id="{1EBBE485-326B-42F8-833E-C7229F4A42B3}"/>
              </a:ext>
            </a:extLst>
          </p:cNvPr>
          <p:cNvPicPr>
            <a:picLocks noChangeAspect="1"/>
          </p:cNvPicPr>
          <p:nvPr/>
        </p:nvPicPr>
        <p:blipFill>
          <a:blip r:embed="rId19"/>
          <a:stretch>
            <a:fillRect/>
          </a:stretch>
        </p:blipFill>
        <p:spPr>
          <a:xfrm>
            <a:off x="17540597" y="10153275"/>
            <a:ext cx="1738003" cy="335186"/>
          </a:xfrm>
          <a:prstGeom prst="rect">
            <a:avLst/>
          </a:prstGeom>
        </p:spPr>
      </p:pic>
      <p:sp>
        <p:nvSpPr>
          <p:cNvPr id="95" name="Arrow: Right 94">
            <a:extLst>
              <a:ext uri="{FF2B5EF4-FFF2-40B4-BE49-F238E27FC236}">
                <a16:creationId xmlns:a16="http://schemas.microsoft.com/office/drawing/2014/main" id="{9AEA20EF-35B5-4325-91CF-0D517780AFA0}"/>
              </a:ext>
            </a:extLst>
          </p:cNvPr>
          <p:cNvSpPr/>
          <p:nvPr/>
        </p:nvSpPr>
        <p:spPr>
          <a:xfrm rot="16200000">
            <a:off x="24942405" y="5147125"/>
            <a:ext cx="685800"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Rounded Corners 95">
            <a:extLst>
              <a:ext uri="{FF2B5EF4-FFF2-40B4-BE49-F238E27FC236}">
                <a16:creationId xmlns:a16="http://schemas.microsoft.com/office/drawing/2014/main" id="{053C0059-9E55-40E7-A3C2-AE742F355586}"/>
              </a:ext>
            </a:extLst>
          </p:cNvPr>
          <p:cNvSpPr/>
          <p:nvPr/>
        </p:nvSpPr>
        <p:spPr>
          <a:xfrm>
            <a:off x="23164800" y="4380599"/>
            <a:ext cx="4209436" cy="60262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Theorem proved!</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7" name="TextBox 96">
            <a:extLst>
              <a:ext uri="{FF2B5EF4-FFF2-40B4-BE49-F238E27FC236}">
                <a16:creationId xmlns:a16="http://schemas.microsoft.com/office/drawing/2014/main" id="{4CB69F54-4B9B-4ADD-AB12-67061EF29514}"/>
              </a:ext>
            </a:extLst>
          </p:cNvPr>
          <p:cNvSpPr txBox="1"/>
          <p:nvPr/>
        </p:nvSpPr>
        <p:spPr>
          <a:xfrm>
            <a:off x="20754014" y="3682425"/>
            <a:ext cx="2676318" cy="584775"/>
          </a:xfrm>
          <a:prstGeom prst="rect">
            <a:avLst/>
          </a:prstGeom>
          <a:noFill/>
        </p:spPr>
        <p:txBody>
          <a:bodyPr wrap="square" rtlCol="0">
            <a:spAutoFit/>
          </a:bodyPr>
          <a:lstStyle/>
          <a:p>
            <a:pPr algn="ctr"/>
            <a:r>
              <a:rPr lang="en-US" sz="3200" b="1" dirty="0">
                <a:ln w="3175">
                  <a:noFill/>
                </a:ln>
                <a:effectLst>
                  <a:glow rad="254000">
                    <a:schemeClr val="bg1">
                      <a:alpha val="40000"/>
                    </a:schemeClr>
                  </a:glow>
                </a:effectLst>
              </a:rPr>
              <a:t>AUMPUT</a:t>
            </a:r>
          </a:p>
        </p:txBody>
      </p:sp>
      <p:sp>
        <p:nvSpPr>
          <p:cNvPr id="100" name="Rectangle 99">
            <a:extLst>
              <a:ext uri="{FF2B5EF4-FFF2-40B4-BE49-F238E27FC236}">
                <a16:creationId xmlns:a16="http://schemas.microsoft.com/office/drawing/2014/main" id="{717FA0D9-490D-4B1B-BE68-FD972D2426B7}"/>
              </a:ext>
            </a:extLst>
          </p:cNvPr>
          <p:cNvSpPr/>
          <p:nvPr/>
        </p:nvSpPr>
        <p:spPr>
          <a:xfrm>
            <a:off x="14799837" y="3660955"/>
            <a:ext cx="14003763" cy="16713232"/>
          </a:xfrm>
          <a:prstGeom prst="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390BB33-112E-49DF-9D89-9057A287FA03}"/>
              </a:ext>
            </a:extLst>
          </p:cNvPr>
          <p:cNvSpPr/>
          <p:nvPr/>
        </p:nvSpPr>
        <p:spPr>
          <a:xfrm>
            <a:off x="538295" y="3660954"/>
            <a:ext cx="14003763" cy="18132245"/>
          </a:xfrm>
          <a:prstGeom prst="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AA91B58F-5D19-4F2F-A557-0BAB942D4802}"/>
              </a:ext>
            </a:extLst>
          </p:cNvPr>
          <p:cNvSpPr txBox="1"/>
          <p:nvPr/>
        </p:nvSpPr>
        <p:spPr>
          <a:xfrm>
            <a:off x="6549519" y="3011911"/>
            <a:ext cx="1957268" cy="639534"/>
          </a:xfrm>
          <a:prstGeom prst="rect">
            <a:avLst/>
          </a:prstGeom>
          <a:noFill/>
          <a:ln w="38100">
            <a:solidFill>
              <a:schemeClr val="accent4">
                <a:lumMod val="60000"/>
                <a:lumOff val="40000"/>
              </a:schemeClr>
            </a:solidFill>
          </a:ln>
        </p:spPr>
        <p:txBody>
          <a:bodyPr wrap="square" rtlCol="0">
            <a:spAutoFit/>
          </a:bodyPr>
          <a:lstStyle/>
          <a:p>
            <a:pPr algn="ctr"/>
            <a:r>
              <a:rPr lang="en-US" sz="3556" b="1" dirty="0">
                <a:ln w="3175">
                  <a:noFill/>
                </a:ln>
                <a:effectLst>
                  <a:glow rad="254000">
                    <a:schemeClr val="bg1">
                      <a:alpha val="40000"/>
                    </a:schemeClr>
                  </a:glow>
                </a:effectLst>
              </a:rPr>
              <a:t>WHY?</a:t>
            </a:r>
          </a:p>
        </p:txBody>
      </p:sp>
      <p:cxnSp>
        <p:nvCxnSpPr>
          <p:cNvPr id="106" name="Straight Connector 105">
            <a:extLst>
              <a:ext uri="{FF2B5EF4-FFF2-40B4-BE49-F238E27FC236}">
                <a16:creationId xmlns:a16="http://schemas.microsoft.com/office/drawing/2014/main" id="{179C2D9E-C7D3-46CA-AEDF-94AD06E34A54}"/>
              </a:ext>
            </a:extLst>
          </p:cNvPr>
          <p:cNvCxnSpPr>
            <a:cxnSpLocks/>
            <a:stCxn id="104" idx="2"/>
          </p:cNvCxnSpPr>
          <p:nvPr/>
        </p:nvCxnSpPr>
        <p:spPr>
          <a:xfrm flipH="1">
            <a:off x="7515410" y="3651445"/>
            <a:ext cx="12743" cy="11654402"/>
          </a:xfrm>
          <a:prstGeom prst="line">
            <a:avLst/>
          </a:prstGeom>
          <a:ln w="38100">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A5EA7A5-9C0A-4EFC-6501-6BBADB283A9B}"/>
              </a:ext>
            </a:extLst>
          </p:cNvPr>
          <p:cNvSpPr/>
          <p:nvPr/>
        </p:nvSpPr>
        <p:spPr>
          <a:xfrm>
            <a:off x="9059120" y="6301207"/>
            <a:ext cx="3971080" cy="825062"/>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Crawl XML files from PubMed Central with the BioC API in R</a:t>
            </a:r>
          </a:p>
        </p:txBody>
      </p:sp>
      <p:sp>
        <p:nvSpPr>
          <p:cNvPr id="3" name="Arrow: Right 2">
            <a:extLst>
              <a:ext uri="{FF2B5EF4-FFF2-40B4-BE49-F238E27FC236}">
                <a16:creationId xmlns:a16="http://schemas.microsoft.com/office/drawing/2014/main" id="{99DA3F2C-0795-397A-5240-3CF6E4DDD521}"/>
              </a:ext>
            </a:extLst>
          </p:cNvPr>
          <p:cNvSpPr/>
          <p:nvPr/>
        </p:nvSpPr>
        <p:spPr>
          <a:xfrm rot="5400000">
            <a:off x="10701760" y="7237543"/>
            <a:ext cx="685800" cy="825062"/>
          </a:xfrm>
          <a:prstGeom prst="rightArrow">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9E599D4F-B14F-776A-4DAC-04A87C00EE26}"/>
              </a:ext>
            </a:extLst>
          </p:cNvPr>
          <p:cNvSpPr/>
          <p:nvPr/>
        </p:nvSpPr>
        <p:spPr>
          <a:xfrm>
            <a:off x="8636025" y="8173879"/>
            <a:ext cx="4817270" cy="825062"/>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Separate into two groups: Period 1 (before 2017) and Period 2 (after 2017)</a:t>
            </a:r>
          </a:p>
        </p:txBody>
      </p:sp>
      <p:sp>
        <p:nvSpPr>
          <p:cNvPr id="7" name="Arrow: Right 6">
            <a:extLst>
              <a:ext uri="{FF2B5EF4-FFF2-40B4-BE49-F238E27FC236}">
                <a16:creationId xmlns:a16="http://schemas.microsoft.com/office/drawing/2014/main" id="{AF542D57-9EC7-453D-90FD-D4D56C5408CA}"/>
              </a:ext>
            </a:extLst>
          </p:cNvPr>
          <p:cNvSpPr/>
          <p:nvPr/>
        </p:nvSpPr>
        <p:spPr>
          <a:xfrm rot="5400000">
            <a:off x="10701760" y="9150569"/>
            <a:ext cx="685800" cy="825062"/>
          </a:xfrm>
          <a:prstGeom prst="rightArrow">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09FBF543-570C-2A84-C34C-AA365F84054C}"/>
              </a:ext>
            </a:extLst>
          </p:cNvPr>
          <p:cNvSpPr/>
          <p:nvPr/>
        </p:nvSpPr>
        <p:spPr>
          <a:xfrm>
            <a:off x="8636025" y="10086905"/>
            <a:ext cx="4817270" cy="539095"/>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Convert XML files to TEXT files</a:t>
            </a:r>
          </a:p>
        </p:txBody>
      </p:sp>
      <p:sp>
        <p:nvSpPr>
          <p:cNvPr id="9" name="Arrow: Right 8">
            <a:extLst>
              <a:ext uri="{FF2B5EF4-FFF2-40B4-BE49-F238E27FC236}">
                <a16:creationId xmlns:a16="http://schemas.microsoft.com/office/drawing/2014/main" id="{3B4CB3A7-69CE-0AB6-A734-90C09BA82DE2}"/>
              </a:ext>
            </a:extLst>
          </p:cNvPr>
          <p:cNvSpPr/>
          <p:nvPr/>
        </p:nvSpPr>
        <p:spPr>
          <a:xfrm rot="5400000">
            <a:off x="10701760" y="10780898"/>
            <a:ext cx="685800" cy="825062"/>
          </a:xfrm>
          <a:prstGeom prst="rightArrow">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38D486B7-9806-E059-7CC0-2B63A9D739F2}"/>
              </a:ext>
            </a:extLst>
          </p:cNvPr>
          <p:cNvSpPr/>
          <p:nvPr/>
        </p:nvSpPr>
        <p:spPr>
          <a:xfrm>
            <a:off x="8449520" y="11717233"/>
            <a:ext cx="5190280" cy="1504413"/>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Develop a JAVA program to automatically count the number of appearances of the keywords from all the downloaded articles</a:t>
            </a:r>
          </a:p>
          <a:p>
            <a:pPr algn="ctr"/>
            <a:r>
              <a:rPr lang="en-US" sz="2133" dirty="0">
                <a:solidFill>
                  <a:srgbClr val="1F2328"/>
                </a:solidFill>
                <a:latin typeface="-apple-system"/>
              </a:rPr>
              <a:t>(See Figure 1)</a:t>
            </a:r>
          </a:p>
        </p:txBody>
      </p:sp>
      <p:sp>
        <p:nvSpPr>
          <p:cNvPr id="13" name="Rectangle: Rounded Corners 12">
            <a:extLst>
              <a:ext uri="{FF2B5EF4-FFF2-40B4-BE49-F238E27FC236}">
                <a16:creationId xmlns:a16="http://schemas.microsoft.com/office/drawing/2014/main" id="{19901885-972D-51CE-7A05-F61EF6C2DC1B}"/>
              </a:ext>
            </a:extLst>
          </p:cNvPr>
          <p:cNvSpPr/>
          <p:nvPr/>
        </p:nvSpPr>
        <p:spPr>
          <a:xfrm>
            <a:off x="11526936" y="11060089"/>
            <a:ext cx="2739464" cy="274582"/>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Develop a keyword dictionary</a:t>
            </a:r>
          </a:p>
        </p:txBody>
      </p:sp>
      <p:sp>
        <p:nvSpPr>
          <p:cNvPr id="15" name="Arrow: Right 14">
            <a:extLst>
              <a:ext uri="{FF2B5EF4-FFF2-40B4-BE49-F238E27FC236}">
                <a16:creationId xmlns:a16="http://schemas.microsoft.com/office/drawing/2014/main" id="{D82A37A2-010F-0259-3804-8830F35EA9C5}"/>
              </a:ext>
            </a:extLst>
          </p:cNvPr>
          <p:cNvSpPr/>
          <p:nvPr/>
        </p:nvSpPr>
        <p:spPr>
          <a:xfrm rot="5400000">
            <a:off x="10707589" y="13373274"/>
            <a:ext cx="685800" cy="825062"/>
          </a:xfrm>
          <a:prstGeom prst="rightArrow">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ABAF17-7D46-61A2-0464-22491BCAC941}"/>
              </a:ext>
            </a:extLst>
          </p:cNvPr>
          <p:cNvSpPr/>
          <p:nvPr/>
        </p:nvSpPr>
        <p:spPr>
          <a:xfrm>
            <a:off x="10070876" y="14309610"/>
            <a:ext cx="1959226" cy="539095"/>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Data analysis</a:t>
            </a:r>
          </a:p>
        </p:txBody>
      </p:sp>
      <p:sp>
        <p:nvSpPr>
          <p:cNvPr id="20" name="Arrow: Right 19">
            <a:extLst>
              <a:ext uri="{FF2B5EF4-FFF2-40B4-BE49-F238E27FC236}">
                <a16:creationId xmlns:a16="http://schemas.microsoft.com/office/drawing/2014/main" id="{BFE5F215-2A63-3F5A-9CB7-194A4BF9B206}"/>
              </a:ext>
            </a:extLst>
          </p:cNvPr>
          <p:cNvSpPr/>
          <p:nvPr/>
        </p:nvSpPr>
        <p:spPr>
          <a:xfrm rot="5400000">
            <a:off x="10538898" y="15168303"/>
            <a:ext cx="1023182" cy="825062"/>
          </a:xfrm>
          <a:prstGeom prst="rightArrow">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6F09DA63-69FA-62FE-0CCE-F53D747ECAA1}"/>
              </a:ext>
            </a:extLst>
          </p:cNvPr>
          <p:cNvSpPr/>
          <p:nvPr/>
        </p:nvSpPr>
        <p:spPr>
          <a:xfrm>
            <a:off x="10070876" y="16271291"/>
            <a:ext cx="1959226" cy="539095"/>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Data analysis</a:t>
            </a:r>
          </a:p>
        </p:txBody>
      </p:sp>
      <p:sp>
        <p:nvSpPr>
          <p:cNvPr id="25" name="Rectangle: Rounded Corners 24">
            <a:extLst>
              <a:ext uri="{FF2B5EF4-FFF2-40B4-BE49-F238E27FC236}">
                <a16:creationId xmlns:a16="http://schemas.microsoft.com/office/drawing/2014/main" id="{2FF9241C-4E5E-3C04-D4D1-A73AD9AF2066}"/>
              </a:ext>
            </a:extLst>
          </p:cNvPr>
          <p:cNvSpPr/>
          <p:nvPr/>
        </p:nvSpPr>
        <p:spPr>
          <a:xfrm>
            <a:off x="11525867" y="15027393"/>
            <a:ext cx="2739464" cy="811634"/>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The </a:t>
            </a:r>
            <a:r>
              <a:rPr lang="en-US" sz="1600" i="1" dirty="0" err="1">
                <a:solidFill>
                  <a:srgbClr val="1F2328"/>
                </a:solidFill>
                <a:latin typeface="-apple-system"/>
              </a:rPr>
              <a:t>countings</a:t>
            </a:r>
            <a:r>
              <a:rPr lang="en-US" sz="1600" i="1" dirty="0">
                <a:solidFill>
                  <a:srgbClr val="1F2328"/>
                </a:solidFill>
                <a:latin typeface="-apple-system"/>
              </a:rPr>
              <a:t> of the keywords </a:t>
            </a:r>
            <a:r>
              <a:rPr lang="en-US" sz="1600" i="1" dirty="0" err="1">
                <a:solidFill>
                  <a:srgbClr val="1F2328"/>
                </a:solidFill>
                <a:latin typeface="-apple-system"/>
              </a:rPr>
              <a:t>preveal</a:t>
            </a:r>
            <a:r>
              <a:rPr lang="en-US" sz="1600" i="1" dirty="0">
                <a:solidFill>
                  <a:srgbClr val="1F2328"/>
                </a:solidFill>
                <a:latin typeface="-apple-system"/>
              </a:rPr>
              <a:t> underlying trends</a:t>
            </a:r>
          </a:p>
        </p:txBody>
      </p:sp>
      <p:sp>
        <p:nvSpPr>
          <p:cNvPr id="27" name="Arrow: Right 26">
            <a:extLst>
              <a:ext uri="{FF2B5EF4-FFF2-40B4-BE49-F238E27FC236}">
                <a16:creationId xmlns:a16="http://schemas.microsoft.com/office/drawing/2014/main" id="{E87F7FC4-941D-90FC-6F8E-F4A3058B5564}"/>
              </a:ext>
            </a:extLst>
          </p:cNvPr>
          <p:cNvSpPr/>
          <p:nvPr/>
        </p:nvSpPr>
        <p:spPr>
          <a:xfrm rot="5400000">
            <a:off x="10707589" y="16919140"/>
            <a:ext cx="685800" cy="825062"/>
          </a:xfrm>
          <a:prstGeom prst="rightArrow">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36BB7982-AA0E-D48B-AACA-C5FFA420B268}"/>
              </a:ext>
            </a:extLst>
          </p:cNvPr>
          <p:cNvSpPr/>
          <p:nvPr/>
        </p:nvSpPr>
        <p:spPr>
          <a:xfrm>
            <a:off x="8794586" y="17855476"/>
            <a:ext cx="4511806" cy="973596"/>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Conclusion: Crowdsourcing is popular today especially after the pandemic ...</a:t>
            </a:r>
          </a:p>
        </p:txBody>
      </p:sp>
      <p:sp>
        <p:nvSpPr>
          <p:cNvPr id="29" name="TextBox 28">
            <a:extLst>
              <a:ext uri="{FF2B5EF4-FFF2-40B4-BE49-F238E27FC236}">
                <a16:creationId xmlns:a16="http://schemas.microsoft.com/office/drawing/2014/main" id="{110C4E0F-933D-5E32-5C8B-B15FB4538FA1}"/>
              </a:ext>
            </a:extLst>
          </p:cNvPr>
          <p:cNvSpPr txBox="1"/>
          <p:nvPr/>
        </p:nvSpPr>
        <p:spPr>
          <a:xfrm>
            <a:off x="8831599" y="20431263"/>
            <a:ext cx="8128000" cy="420564"/>
          </a:xfrm>
          <a:prstGeom prst="rect">
            <a:avLst/>
          </a:prstGeom>
          <a:noFill/>
        </p:spPr>
        <p:txBody>
          <a:bodyPr wrap="square" rtlCol="0">
            <a:spAutoFit/>
          </a:bodyPr>
          <a:lstStyle/>
          <a:p>
            <a:r>
              <a:rPr lang="en-US" sz="2133" dirty="0">
                <a:ln w="3175">
                  <a:noFill/>
                </a:ln>
                <a:effectLst>
                  <a:glow rad="254000">
                    <a:schemeClr val="bg1">
                      <a:alpha val="40000"/>
                    </a:schemeClr>
                  </a:glow>
                </a:effectLst>
              </a:rPr>
              <a:t>Figure 1: Java program interface</a:t>
            </a:r>
          </a:p>
        </p:txBody>
      </p:sp>
      <p:pic>
        <p:nvPicPr>
          <p:cNvPr id="30" name="Picture 29">
            <a:extLst>
              <a:ext uri="{FF2B5EF4-FFF2-40B4-BE49-F238E27FC236}">
                <a16:creationId xmlns:a16="http://schemas.microsoft.com/office/drawing/2014/main" id="{2D45EBA7-F750-F770-0ADB-CB014CC42CDE}"/>
              </a:ext>
            </a:extLst>
          </p:cNvPr>
          <p:cNvPicPr>
            <a:picLocks noChangeAspect="1"/>
          </p:cNvPicPr>
          <p:nvPr/>
        </p:nvPicPr>
        <p:blipFill>
          <a:blip r:embed="rId20">
            <a:alphaModFix amt="85000"/>
          </a:blip>
          <a:stretch>
            <a:fillRect/>
          </a:stretch>
        </p:blipFill>
        <p:spPr>
          <a:xfrm>
            <a:off x="1114326" y="16536186"/>
            <a:ext cx="6596409" cy="4612330"/>
          </a:xfrm>
          <a:prstGeom prst="rect">
            <a:avLst/>
          </a:prstGeom>
          <a:ln w="76200">
            <a:solidFill>
              <a:schemeClr val="bg1">
                <a:lumMod val="50000"/>
              </a:schemeClr>
            </a:solidFill>
          </a:ln>
        </p:spPr>
      </p:pic>
      <p:cxnSp>
        <p:nvCxnSpPr>
          <p:cNvPr id="40" name="Straight Connector 39">
            <a:extLst>
              <a:ext uri="{FF2B5EF4-FFF2-40B4-BE49-F238E27FC236}">
                <a16:creationId xmlns:a16="http://schemas.microsoft.com/office/drawing/2014/main" id="{00ACDB22-18BE-471B-4B45-16768844E0BA}"/>
              </a:ext>
            </a:extLst>
          </p:cNvPr>
          <p:cNvCxnSpPr/>
          <p:nvPr/>
        </p:nvCxnSpPr>
        <p:spPr>
          <a:xfrm flipH="1">
            <a:off x="581042" y="15305847"/>
            <a:ext cx="6959134" cy="0"/>
          </a:xfrm>
          <a:prstGeom prst="line">
            <a:avLst/>
          </a:prstGeom>
          <a:ln w="38100">
            <a:solidFill>
              <a:schemeClr val="accent4">
                <a:lumMod val="60000"/>
                <a:lumOff val="40000"/>
              </a:schemeClr>
            </a:solidFill>
            <a:prstDash val="dash"/>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538234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20607732" y="11901756"/>
            <a:ext cx="4727186" cy="787431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63" name="Rectangle 62"/>
          <p:cNvSpPr/>
          <p:nvPr/>
        </p:nvSpPr>
        <p:spPr>
          <a:xfrm>
            <a:off x="9723845" y="8035812"/>
            <a:ext cx="4354478" cy="118882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45" name="Rectangle 44"/>
          <p:cNvSpPr/>
          <p:nvPr/>
        </p:nvSpPr>
        <p:spPr>
          <a:xfrm>
            <a:off x="9579964" y="12433768"/>
            <a:ext cx="10264561" cy="761524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5" name="TextBox 4"/>
          <p:cNvSpPr txBox="1"/>
          <p:nvPr/>
        </p:nvSpPr>
        <p:spPr>
          <a:xfrm>
            <a:off x="4845540" y="5818329"/>
            <a:ext cx="3344985" cy="588944"/>
          </a:xfrm>
          <a:prstGeom prst="rect">
            <a:avLst/>
          </a:prstGeom>
          <a:noFill/>
          <a:ln>
            <a:noFill/>
          </a:ln>
        </p:spPr>
        <p:txBody>
          <a:bodyPr wrap="square" rtlCol="0">
            <a:spAutoFit/>
          </a:bodyPr>
          <a:lstStyle/>
          <a:p>
            <a:endParaRPr lang="en-US" sz="3227" dirty="0"/>
          </a:p>
        </p:txBody>
      </p:sp>
      <p:sp>
        <p:nvSpPr>
          <p:cNvPr id="10" name="Rectangle 9"/>
          <p:cNvSpPr/>
          <p:nvPr/>
        </p:nvSpPr>
        <p:spPr>
          <a:xfrm>
            <a:off x="3970752" y="5637221"/>
            <a:ext cx="4800808" cy="328608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27" dirty="0"/>
          </a:p>
        </p:txBody>
      </p:sp>
      <p:sp>
        <p:nvSpPr>
          <p:cNvPr id="16" name="TextBox 15"/>
          <p:cNvSpPr txBox="1"/>
          <p:nvPr/>
        </p:nvSpPr>
        <p:spPr>
          <a:xfrm>
            <a:off x="3861844" y="4942234"/>
            <a:ext cx="5024407" cy="651597"/>
          </a:xfrm>
          <a:prstGeom prst="roundRect">
            <a:avLst/>
          </a:prstGeom>
          <a:solidFill>
            <a:schemeClr val="bg1"/>
          </a:solidFill>
          <a:ln w="127000">
            <a:solidFill>
              <a:schemeClr val="bg1">
                <a:alpha val="35000"/>
              </a:schemeClr>
            </a:solidFill>
          </a:ln>
        </p:spPr>
        <p:txBody>
          <a:bodyPr wrap="square" rtlCol="0">
            <a:spAutoFit/>
          </a:bodyPr>
          <a:lstStyle/>
          <a:p>
            <a:pPr algn="ctr"/>
            <a:r>
              <a:rPr lang="en-US" sz="3227" b="1" dirty="0">
                <a:latin typeface="Times New Roman" panose="02020603050405020304" pitchFamily="18" charset="0"/>
                <a:cs typeface="Times New Roman" panose="02020603050405020304" pitchFamily="18" charset="0"/>
              </a:rPr>
              <a:t>Introduction</a:t>
            </a:r>
          </a:p>
        </p:txBody>
      </p:sp>
      <p:sp>
        <p:nvSpPr>
          <p:cNvPr id="37" name="Rectangle 36"/>
          <p:cNvSpPr/>
          <p:nvPr/>
        </p:nvSpPr>
        <p:spPr>
          <a:xfrm>
            <a:off x="9723845" y="5889891"/>
            <a:ext cx="4354478" cy="139242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38" name="Rectangle 37"/>
          <p:cNvSpPr/>
          <p:nvPr/>
        </p:nvSpPr>
        <p:spPr>
          <a:xfrm>
            <a:off x="3943602" y="11942871"/>
            <a:ext cx="4838856" cy="760388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27">
              <a:solidFill>
                <a:srgbClr val="0000FF"/>
              </a:solidFill>
            </a:endParaRPr>
          </a:p>
        </p:txBody>
      </p:sp>
      <p:sp>
        <p:nvSpPr>
          <p:cNvPr id="18" name="Rectangle 17"/>
          <p:cNvSpPr/>
          <p:nvPr/>
        </p:nvSpPr>
        <p:spPr>
          <a:xfrm>
            <a:off x="3251200" y="1896486"/>
            <a:ext cx="22758400" cy="256459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27"/>
          </a:p>
        </p:txBody>
      </p:sp>
      <p:pic>
        <p:nvPicPr>
          <p:cNvPr id="39" name="Picture 38"/>
          <p:cNvPicPr>
            <a:picLocks noChangeAspect="1"/>
          </p:cNvPicPr>
          <p:nvPr/>
        </p:nvPicPr>
        <p:blipFill rotWithShape="1">
          <a:blip r:embed="rId2">
            <a:extLst>
              <a:ext uri="{28A0092B-C50C-407E-A947-70E740481C1C}">
                <a14:useLocalDpi xmlns:a14="http://schemas.microsoft.com/office/drawing/2010/main" val="0"/>
              </a:ext>
            </a:extLst>
          </a:blip>
          <a:srcRect l="21324" t="34624" r="20595" b="32688"/>
          <a:stretch/>
        </p:blipFill>
        <p:spPr>
          <a:xfrm>
            <a:off x="3519505" y="19597228"/>
            <a:ext cx="2596444" cy="1129174"/>
          </a:xfrm>
          <a:prstGeom prst="rect">
            <a:avLst/>
          </a:prstGeom>
        </p:spPr>
      </p:pic>
      <p:pic>
        <p:nvPicPr>
          <p:cNvPr id="40" name="Picture 66" descr="whitelogo.png"/>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sharpenSoften amount="50000"/>
                    </a14:imgEffect>
                    <a14:imgEffect>
                      <a14:colorTemperature colorTemp="112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163993" y="19775540"/>
            <a:ext cx="2827867" cy="71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Box 16"/>
          <p:cNvSpPr txBox="1"/>
          <p:nvPr/>
        </p:nvSpPr>
        <p:spPr>
          <a:xfrm>
            <a:off x="20464320" y="19896506"/>
            <a:ext cx="5319632" cy="748666"/>
          </a:xfrm>
          <a:prstGeom prst="rect">
            <a:avLst/>
          </a:prstGeom>
          <a:noFill/>
        </p:spPr>
        <p:txBody>
          <a:bodyPr wrap="square" rtlCol="0">
            <a:spAutoFit/>
          </a:bodyPr>
          <a:lstStyle/>
          <a:p>
            <a:r>
              <a:rPr lang="en-US" sz="711" b="1" dirty="0"/>
              <a:t>References:</a:t>
            </a:r>
          </a:p>
          <a:p>
            <a:pPr indent="-203215"/>
            <a:r>
              <a:rPr lang="en-US" sz="711" dirty="0" err="1"/>
              <a:t>Ranard</a:t>
            </a:r>
            <a:r>
              <a:rPr lang="en-US" sz="711" dirty="0"/>
              <a:t>, Benjamin L., et al. "Crowdsourcing—harnessing the masses to advance health and medicine, a systematic review." Journal of general internal medicine 29.1 (2014): 187-203.</a:t>
            </a:r>
          </a:p>
          <a:p>
            <a:pPr indent="-203215"/>
            <a:endParaRPr lang="en-US" sz="711" dirty="0"/>
          </a:p>
          <a:p>
            <a:pPr indent="-203215"/>
            <a:r>
              <a:rPr lang="en-US" sz="711" dirty="0"/>
              <a:t>Good, Benjamin M., and Andrew I. Su. "Crowdsourcing for bioinformatics.“ </a:t>
            </a:r>
            <a:r>
              <a:rPr lang="en-US" sz="711" i="1" dirty="0"/>
              <a:t>Bioinformatics</a:t>
            </a:r>
            <a:r>
              <a:rPr lang="en-US" sz="711" dirty="0"/>
              <a:t> (2013): btt333.</a:t>
            </a:r>
          </a:p>
          <a:p>
            <a:pPr indent="-203215"/>
            <a:endParaRPr lang="en-US" sz="711" dirty="0"/>
          </a:p>
        </p:txBody>
      </p:sp>
      <p:sp>
        <p:nvSpPr>
          <p:cNvPr id="4" name="TextBox 3"/>
          <p:cNvSpPr txBox="1"/>
          <p:nvPr/>
        </p:nvSpPr>
        <p:spPr>
          <a:xfrm>
            <a:off x="3251200" y="1549435"/>
            <a:ext cx="22758400" cy="2688365"/>
          </a:xfrm>
          <a:prstGeom prst="rect">
            <a:avLst/>
          </a:prstGeom>
          <a:noFill/>
        </p:spPr>
        <p:txBody>
          <a:bodyPr wrap="square" rtlCol="0">
            <a:spAutoFit/>
          </a:bodyPr>
          <a:lstStyle/>
          <a:p>
            <a:pPr algn="ctr"/>
            <a:r>
              <a:rPr lang="en-US" sz="5111" b="1" dirty="0">
                <a:latin typeface="Times New Roman" panose="02020603050405020304" pitchFamily="18" charset="0"/>
                <a:ea typeface="Roboto" pitchFamily="2" charset="0"/>
                <a:cs typeface="Times New Roman" panose="02020603050405020304" pitchFamily="18" charset="0"/>
              </a:rPr>
              <a:t>Crowdsourcing in Epidemiology: Current Utilities, Trends and Standards</a:t>
            </a:r>
          </a:p>
          <a:p>
            <a:pPr algn="ctr"/>
            <a:r>
              <a:rPr lang="en-US" sz="3227" dirty="0">
                <a:latin typeface="Times New Roman" panose="02020603050405020304" pitchFamily="18" charset="0"/>
                <a:cs typeface="Times New Roman" panose="02020603050405020304" pitchFamily="18" charset="0"/>
              </a:rPr>
              <a:t> Katie Pezzot</a:t>
            </a:r>
            <a:r>
              <a:rPr lang="en-US" sz="3227" baseline="30000" dirty="0">
                <a:latin typeface="Times New Roman" panose="02020603050405020304" pitchFamily="18" charset="0"/>
                <a:cs typeface="Times New Roman" panose="02020603050405020304" pitchFamily="18" charset="0"/>
              </a:rPr>
              <a:t>1-2</a:t>
            </a:r>
            <a:r>
              <a:rPr lang="en-US" sz="3227" dirty="0">
                <a:latin typeface="Times New Roman" panose="02020603050405020304" pitchFamily="18" charset="0"/>
                <a:cs typeface="Times New Roman" panose="02020603050405020304" pitchFamily="18" charset="0"/>
              </a:rPr>
              <a:t>, Rebecca Carter</a:t>
            </a:r>
            <a:r>
              <a:rPr lang="en-US" sz="3227" baseline="30000" dirty="0">
                <a:latin typeface="Times New Roman" panose="02020603050405020304" pitchFamily="18" charset="0"/>
                <a:cs typeface="Times New Roman" panose="02020603050405020304" pitchFamily="18" charset="0"/>
              </a:rPr>
              <a:t>3-4</a:t>
            </a:r>
            <a:r>
              <a:rPr lang="en-US" sz="3227" dirty="0">
                <a:latin typeface="Times New Roman" panose="02020603050405020304" pitchFamily="18" charset="0"/>
                <a:cs typeface="Times New Roman" panose="02020603050405020304" pitchFamily="18" charset="0"/>
              </a:rPr>
              <a:t>, </a:t>
            </a:r>
            <a:r>
              <a:rPr lang="en-US" sz="3227" dirty="0" err="1">
                <a:latin typeface="Times New Roman" panose="02020603050405020304" pitchFamily="18" charset="0"/>
                <a:cs typeface="Times New Roman" panose="02020603050405020304" pitchFamily="18" charset="0"/>
              </a:rPr>
              <a:t>Jiayang</a:t>
            </a:r>
            <a:r>
              <a:rPr lang="en-US" sz="3227" dirty="0">
                <a:latin typeface="Times New Roman" panose="02020603050405020304" pitchFamily="18" charset="0"/>
                <a:cs typeface="Times New Roman" panose="02020603050405020304" pitchFamily="18" charset="0"/>
              </a:rPr>
              <a:t> Sun</a:t>
            </a:r>
            <a:r>
              <a:rPr lang="en-US" sz="3227" baseline="30000" dirty="0">
                <a:latin typeface="Times New Roman" panose="02020603050405020304" pitchFamily="18" charset="0"/>
                <a:cs typeface="Times New Roman" panose="02020603050405020304" pitchFamily="18" charset="0"/>
              </a:rPr>
              <a:t>3-4</a:t>
            </a:r>
            <a:endParaRPr lang="en-US" sz="3227" dirty="0">
              <a:latin typeface="Times New Roman" panose="02020603050405020304" pitchFamily="18" charset="0"/>
              <a:cs typeface="Times New Roman" panose="02020603050405020304" pitchFamily="18" charset="0"/>
            </a:endParaRPr>
          </a:p>
          <a:p>
            <a:pPr algn="ctr"/>
            <a:r>
              <a:rPr lang="en-US" sz="2133" baseline="30000" dirty="0">
                <a:latin typeface="Times New Roman" panose="02020603050405020304" pitchFamily="18" charset="0"/>
                <a:cs typeface="Times New Roman" panose="02020603050405020304" pitchFamily="18" charset="0"/>
              </a:rPr>
              <a:t>1</a:t>
            </a:r>
            <a:r>
              <a:rPr lang="en-US" sz="2133" dirty="0">
                <a:latin typeface="Times New Roman" pitchFamily="18" charset="0"/>
                <a:cs typeface="Times New Roman" pitchFamily="18" charset="0"/>
              </a:rPr>
              <a:t>The Department of Mathematics, Applied Mathematics and Statistics, Case Western Reserve University, Cleveland OH</a:t>
            </a:r>
          </a:p>
          <a:p>
            <a:pPr algn="ctr"/>
            <a:r>
              <a:rPr lang="en-US" sz="2133" baseline="30000" dirty="0">
                <a:latin typeface="Times New Roman" panose="02020603050405020304" pitchFamily="18" charset="0"/>
                <a:cs typeface="Times New Roman" panose="02020603050405020304" pitchFamily="18" charset="0"/>
              </a:rPr>
              <a:t>2</a:t>
            </a:r>
            <a:r>
              <a:rPr lang="en-US" sz="2133" dirty="0">
                <a:latin typeface="Times New Roman" panose="02020603050405020304" pitchFamily="18" charset="0"/>
                <a:cs typeface="Times New Roman" panose="02020603050405020304" pitchFamily="18" charset="0"/>
              </a:rPr>
              <a:t>Department of Electrical Engineering and Computer Science, Case Western Reserve University, Cleveland OH</a:t>
            </a:r>
            <a:endParaRPr lang="en-US" sz="2133" baseline="30000" dirty="0">
              <a:latin typeface="Times New Roman" panose="02020603050405020304" pitchFamily="18" charset="0"/>
              <a:cs typeface="Times New Roman" panose="02020603050405020304" pitchFamily="18" charset="0"/>
            </a:endParaRPr>
          </a:p>
          <a:p>
            <a:pPr algn="ctr"/>
            <a:r>
              <a:rPr lang="en-US" sz="2133" baseline="30000" dirty="0">
                <a:latin typeface="Times New Roman" panose="02020603050405020304" pitchFamily="18" charset="0"/>
                <a:cs typeface="Times New Roman" panose="02020603050405020304" pitchFamily="18" charset="0"/>
              </a:rPr>
              <a:t>3</a:t>
            </a:r>
            <a:r>
              <a:rPr lang="en-US" sz="2133" dirty="0">
                <a:latin typeface="Times New Roman" pitchFamily="18" charset="0"/>
                <a:ea typeface="Roboto" pitchFamily="2" charset="0"/>
                <a:cs typeface="Times New Roman" pitchFamily="18" charset="0"/>
              </a:rPr>
              <a:t>Center for Statistical Research, Computing and Collaboration (SR2c), </a:t>
            </a:r>
            <a:r>
              <a:rPr lang="en-US" sz="2133" dirty="0">
                <a:latin typeface="Times New Roman" panose="02020603050405020304" pitchFamily="18" charset="0"/>
                <a:cs typeface="Times New Roman" panose="02020603050405020304" pitchFamily="18" charset="0"/>
              </a:rPr>
              <a:t>Case Western School of Medicine, Cleveland OH</a:t>
            </a:r>
          </a:p>
          <a:p>
            <a:pPr algn="ctr"/>
            <a:r>
              <a:rPr lang="en-US" sz="2133" baseline="30000" dirty="0">
                <a:latin typeface="Times New Roman" panose="02020603050405020304" pitchFamily="18" charset="0"/>
                <a:cs typeface="Times New Roman" panose="02020603050405020304" pitchFamily="18" charset="0"/>
              </a:rPr>
              <a:t>4</a:t>
            </a:r>
            <a:r>
              <a:rPr lang="en-US" sz="2133" dirty="0">
                <a:latin typeface="Times New Roman" panose="02020603050405020304" pitchFamily="18" charset="0"/>
                <a:cs typeface="Times New Roman" panose="02020603050405020304" pitchFamily="18" charset="0"/>
              </a:rPr>
              <a:t>Department of Epidemiology and Biostatistics, Case Western School of Medicine, Cleveland OH</a:t>
            </a:r>
            <a:endParaRPr lang="en-US" sz="391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4140089" y="5833084"/>
            <a:ext cx="4388831" cy="3046988"/>
          </a:xfrm>
          <a:prstGeom prst="rect">
            <a:avLst/>
          </a:prstGeom>
          <a:noFill/>
        </p:spPr>
        <p:txBody>
          <a:bodyPr wrap="square" rtlCol="0">
            <a:spAutoFit/>
          </a:bodyPr>
          <a:lstStyle/>
          <a:p>
            <a:pPr marL="254019" indent="-254019">
              <a:buFont typeface="Arial"/>
              <a:buChar char="•"/>
            </a:pPr>
            <a:r>
              <a:rPr lang="en-US" sz="1600" dirty="0">
                <a:solidFill>
                  <a:srgbClr val="0000FF"/>
                </a:solidFill>
              </a:rPr>
              <a:t>Crowdsourcing</a:t>
            </a:r>
            <a:r>
              <a:rPr lang="en-US" sz="1600" dirty="0"/>
              <a:t> outsources tasks to the masses through the internet and is a promising new method of gathering large amounts of information in a short period of time</a:t>
            </a:r>
          </a:p>
          <a:p>
            <a:pPr marL="254019" indent="-254019">
              <a:buFont typeface="Arial"/>
              <a:buChar char="•"/>
            </a:pPr>
            <a:endParaRPr lang="en-US" sz="1600" dirty="0"/>
          </a:p>
          <a:p>
            <a:pPr marL="254019" indent="-254019">
              <a:buFont typeface="Arial"/>
              <a:buChar char="•"/>
            </a:pPr>
            <a:r>
              <a:rPr lang="en-US" sz="1600" dirty="0">
                <a:solidFill>
                  <a:srgbClr val="0000FF"/>
                </a:solidFill>
              </a:rPr>
              <a:t>Epidemiological studies </a:t>
            </a:r>
            <a:r>
              <a:rPr lang="en-US" sz="1600" dirty="0"/>
              <a:t>serve as the cornerstone of public health </a:t>
            </a:r>
          </a:p>
          <a:p>
            <a:endParaRPr lang="en-US" sz="1600" dirty="0"/>
          </a:p>
          <a:p>
            <a:pPr marL="254019" indent="-254019">
              <a:buFont typeface="Arial"/>
              <a:buChar char="•"/>
            </a:pPr>
            <a:r>
              <a:rPr lang="en-US" sz="1600" dirty="0"/>
              <a:t>There are </a:t>
            </a:r>
            <a:r>
              <a:rPr lang="en-US" sz="1600" dirty="0">
                <a:solidFill>
                  <a:srgbClr val="0000FF"/>
                </a:solidFill>
              </a:rPr>
              <a:t>unique challenges for epidemiological crowdsourcing </a:t>
            </a:r>
            <a:r>
              <a:rPr lang="en-US" sz="1600" dirty="0"/>
              <a:t>in design, data safety, and quality control</a:t>
            </a:r>
          </a:p>
          <a:p>
            <a:r>
              <a:rPr lang="en-US" sz="1600" dirty="0"/>
              <a:t>  </a:t>
            </a:r>
          </a:p>
        </p:txBody>
      </p:sp>
      <p:sp>
        <p:nvSpPr>
          <p:cNvPr id="9" name="TextBox 8"/>
          <p:cNvSpPr txBox="1"/>
          <p:nvPr/>
        </p:nvSpPr>
        <p:spPr>
          <a:xfrm>
            <a:off x="3933774" y="12149347"/>
            <a:ext cx="4748716" cy="8463855"/>
          </a:xfrm>
          <a:prstGeom prst="rect">
            <a:avLst/>
          </a:prstGeom>
          <a:noFill/>
        </p:spPr>
        <p:txBody>
          <a:bodyPr wrap="square" rtlCol="0">
            <a:spAutoFit/>
          </a:bodyPr>
          <a:lstStyle/>
          <a:p>
            <a:pPr marL="254019" indent="-254019">
              <a:buFont typeface="Arial" panose="020B0604020202020204" pitchFamily="34" charset="0"/>
              <a:buChar char="•"/>
            </a:pPr>
            <a:r>
              <a:rPr lang="en-US" sz="1600" dirty="0">
                <a:solidFill>
                  <a:srgbClr val="0000FF"/>
                </a:solidFill>
              </a:rPr>
              <a:t>Prescreening</a:t>
            </a:r>
            <a:r>
              <a:rPr lang="en-US" sz="1600" dirty="0"/>
              <a:t>:  Searched 5 databases for crowdsourcing articles using a combination of key word search and a </a:t>
            </a:r>
            <a:r>
              <a:rPr lang="en-US" sz="1600" i="1" dirty="0"/>
              <a:t>XML-crawler </a:t>
            </a:r>
            <a:r>
              <a:rPr lang="en-US" sz="1600" dirty="0"/>
              <a:t>implemented in R</a:t>
            </a:r>
          </a:p>
          <a:p>
            <a:pPr marL="254019" indent="-254019">
              <a:buFont typeface="Arial" panose="020B0604020202020204" pitchFamily="34" charset="0"/>
              <a:buChar char="•"/>
            </a:pPr>
            <a:endParaRPr lang="en-US" sz="1600" dirty="0">
              <a:solidFill>
                <a:srgbClr val="FF0000"/>
              </a:solidFill>
            </a:endParaRPr>
          </a:p>
          <a:p>
            <a:pPr marL="254019" indent="-254019">
              <a:buFont typeface="Arial" panose="020B0604020202020204" pitchFamily="34" charset="0"/>
              <a:buChar char="•"/>
            </a:pPr>
            <a:r>
              <a:rPr lang="en-US" sz="1600" dirty="0">
                <a:solidFill>
                  <a:srgbClr val="0000FF"/>
                </a:solidFill>
              </a:rPr>
              <a:t>Dictionary Generation</a:t>
            </a:r>
            <a:r>
              <a:rPr lang="en-US" sz="1600" dirty="0"/>
              <a:t>: Created dictionaries of relevant words based on domain knowledge and searched articles pertaining to the subject </a:t>
            </a:r>
          </a:p>
          <a:p>
            <a:pPr marL="254019" indent="-254019">
              <a:buFont typeface="Arial" panose="020B0604020202020204" pitchFamily="34" charset="0"/>
              <a:buChar char="•"/>
            </a:pPr>
            <a:endParaRPr lang="en-US" sz="1600" dirty="0"/>
          </a:p>
          <a:p>
            <a:pPr marL="254019" indent="-254019">
              <a:buFont typeface="Arial" panose="020B0604020202020204" pitchFamily="34" charset="0"/>
              <a:buChar char="•"/>
            </a:pPr>
            <a:r>
              <a:rPr lang="en-US" sz="1600" dirty="0">
                <a:solidFill>
                  <a:srgbClr val="0000FF"/>
                </a:solidFill>
              </a:rPr>
              <a:t>Determination of Utilities</a:t>
            </a:r>
            <a:r>
              <a:rPr lang="en-US" sz="1600" dirty="0"/>
              <a:t>:  Classified the four utilities</a:t>
            </a:r>
          </a:p>
          <a:p>
            <a:pPr marL="254019" indent="-254019">
              <a:buFont typeface="Arial" panose="020B0604020202020204" pitchFamily="34" charset="0"/>
              <a:buChar char="•"/>
            </a:pPr>
            <a:endParaRPr lang="en-US" sz="1600" dirty="0"/>
          </a:p>
          <a:p>
            <a:pPr marL="254019" indent="-254019">
              <a:buFont typeface="Arial" panose="020B0604020202020204" pitchFamily="34" charset="0"/>
              <a:buChar char="•"/>
            </a:pPr>
            <a:r>
              <a:rPr lang="en-US" sz="1600" dirty="0">
                <a:solidFill>
                  <a:srgbClr val="0000FF"/>
                </a:solidFill>
              </a:rPr>
              <a:t>Program Development</a:t>
            </a:r>
            <a:r>
              <a:rPr lang="en-US" sz="1600" dirty="0"/>
              <a:t>:</a:t>
            </a:r>
            <a:r>
              <a:rPr lang="en-US" sz="1600" dirty="0">
                <a:solidFill>
                  <a:srgbClr val="0000FF"/>
                </a:solidFill>
              </a:rPr>
              <a:t>  </a:t>
            </a:r>
            <a:r>
              <a:rPr lang="en-US" sz="1600" dirty="0"/>
              <a:t>Developed</a:t>
            </a:r>
            <a:r>
              <a:rPr lang="en-US" sz="1600" dirty="0">
                <a:solidFill>
                  <a:srgbClr val="0000FF"/>
                </a:solidFill>
              </a:rPr>
              <a:t> </a:t>
            </a:r>
            <a:r>
              <a:rPr lang="en-US" sz="1600" dirty="0"/>
              <a:t>a java program to </a:t>
            </a:r>
            <a:r>
              <a:rPr lang="en-US" sz="1600" i="1" dirty="0"/>
              <a:t>text mine </a:t>
            </a:r>
            <a:r>
              <a:rPr lang="en-US" sz="1600" dirty="0"/>
              <a:t>articles based on the dictionary and </a:t>
            </a:r>
            <a:r>
              <a:rPr lang="en-US" sz="1600" i="1" dirty="0"/>
              <a:t>return a csv file </a:t>
            </a:r>
            <a:r>
              <a:rPr lang="en-US" sz="1600" dirty="0"/>
              <a:t>of the counts of the dictionary as output </a:t>
            </a:r>
          </a:p>
          <a:p>
            <a:pPr marL="254019" indent="-254019">
              <a:buFont typeface="Arial" panose="020B0604020202020204" pitchFamily="34" charset="0"/>
              <a:buChar char="•"/>
            </a:pPr>
            <a:endParaRPr lang="en-US" sz="1600" dirty="0"/>
          </a:p>
          <a:p>
            <a:pPr marL="254019" indent="-254019">
              <a:buFont typeface="Arial" panose="020B0604020202020204" pitchFamily="34" charset="0"/>
              <a:buChar char="•"/>
            </a:pPr>
            <a:r>
              <a:rPr lang="en-US" sz="1600" dirty="0">
                <a:solidFill>
                  <a:srgbClr val="0000FF"/>
                </a:solidFill>
              </a:rPr>
              <a:t>Second Screening</a:t>
            </a:r>
            <a:r>
              <a:rPr lang="en-US" sz="1600" dirty="0"/>
              <a:t>: Used a java program to screen out non crowdsourcing or non-epidemiology articles</a:t>
            </a:r>
          </a:p>
          <a:p>
            <a:pPr marL="254019" indent="-254019">
              <a:buFont typeface="Arial" panose="020B0604020202020204" pitchFamily="34" charset="0"/>
              <a:buChar char="•"/>
            </a:pPr>
            <a:endParaRPr lang="en-US" sz="1600" dirty="0"/>
          </a:p>
          <a:p>
            <a:pPr marL="254019" indent="-254019">
              <a:buFont typeface="Arial" panose="020B0604020202020204" pitchFamily="34" charset="0"/>
              <a:buChar char="•"/>
            </a:pPr>
            <a:r>
              <a:rPr lang="en-US" sz="1600" dirty="0">
                <a:solidFill>
                  <a:srgbClr val="0000FF"/>
                </a:solidFill>
              </a:rPr>
              <a:t>Quality Control</a:t>
            </a:r>
            <a:r>
              <a:rPr lang="en-US" sz="1600" dirty="0"/>
              <a:t>: Removed</a:t>
            </a:r>
            <a:r>
              <a:rPr lang="en-US" sz="1600" dirty="0">
                <a:solidFill>
                  <a:srgbClr val="CC0000"/>
                </a:solidFill>
              </a:rPr>
              <a:t> </a:t>
            </a:r>
            <a:r>
              <a:rPr lang="en-US" sz="1600" dirty="0"/>
              <a:t>non peer reviewed articles</a:t>
            </a:r>
          </a:p>
          <a:p>
            <a:pPr marL="254019" indent="-254019">
              <a:buFont typeface="Arial" panose="020B0604020202020204" pitchFamily="34" charset="0"/>
              <a:buChar char="•"/>
            </a:pPr>
            <a:endParaRPr lang="en-US" sz="1600" dirty="0"/>
          </a:p>
          <a:p>
            <a:pPr marL="254019" indent="-254019">
              <a:buFont typeface="Arial" panose="020B0604020202020204" pitchFamily="34" charset="0"/>
              <a:buChar char="•"/>
            </a:pPr>
            <a:r>
              <a:rPr lang="en-US" sz="1600" dirty="0">
                <a:solidFill>
                  <a:srgbClr val="0000FF"/>
                </a:solidFill>
              </a:rPr>
              <a:t>Benchmarking</a:t>
            </a:r>
            <a:r>
              <a:rPr lang="en-US" sz="1600" dirty="0"/>
              <a:t>:</a:t>
            </a:r>
            <a:r>
              <a:rPr lang="en-US" sz="1600" dirty="0">
                <a:solidFill>
                  <a:srgbClr val="0000FF"/>
                </a:solidFill>
              </a:rPr>
              <a:t> </a:t>
            </a:r>
            <a:r>
              <a:rPr lang="en-US" sz="1600" dirty="0"/>
              <a:t> Classified a subset of the articles by 4 calibrated raters independently </a:t>
            </a:r>
          </a:p>
          <a:p>
            <a:pPr marL="254019" indent="-254019">
              <a:buFont typeface="Arial" panose="020B0604020202020204" pitchFamily="34" charset="0"/>
              <a:buChar char="•"/>
            </a:pPr>
            <a:endParaRPr lang="en-US" sz="1600" dirty="0"/>
          </a:p>
          <a:p>
            <a:pPr marL="254019" indent="-254019">
              <a:buFont typeface="Arial" panose="020B0604020202020204" pitchFamily="34" charset="0"/>
              <a:buChar char="•"/>
            </a:pPr>
            <a:r>
              <a:rPr lang="en-US" sz="1600" dirty="0">
                <a:solidFill>
                  <a:srgbClr val="0000FF"/>
                </a:solidFill>
              </a:rPr>
              <a:t>Model Development</a:t>
            </a:r>
            <a:r>
              <a:rPr lang="en-US" sz="1600" dirty="0"/>
              <a:t>: Used SVM and CART to develop a classification model/tool  based on the bench data</a:t>
            </a:r>
          </a:p>
          <a:p>
            <a:pPr marL="254019" indent="-254019">
              <a:buFont typeface="Arial" panose="020B0604020202020204" pitchFamily="34" charset="0"/>
              <a:buChar char="•"/>
            </a:pPr>
            <a:endParaRPr lang="en-US" sz="1600" dirty="0"/>
          </a:p>
          <a:p>
            <a:pPr marL="254019" indent="-254019">
              <a:buFont typeface="Arial" panose="020B0604020202020204" pitchFamily="34" charset="0"/>
              <a:buChar char="•"/>
            </a:pPr>
            <a:r>
              <a:rPr lang="en-US" sz="1600" dirty="0">
                <a:solidFill>
                  <a:srgbClr val="0000FF"/>
                </a:solidFill>
              </a:rPr>
              <a:t>Analysis</a:t>
            </a:r>
            <a:r>
              <a:rPr lang="en-US" sz="1600" dirty="0"/>
              <a:t>: Analyzed all data using the classification tool and compared it with java counting of the outcomes</a:t>
            </a:r>
            <a:endParaRPr lang="en-US" sz="1600" dirty="0">
              <a:solidFill>
                <a:srgbClr val="0000FF"/>
              </a:solidFill>
            </a:endParaRPr>
          </a:p>
          <a:p>
            <a:endParaRPr lang="en-US" sz="1600" dirty="0"/>
          </a:p>
        </p:txBody>
      </p:sp>
      <p:sp>
        <p:nvSpPr>
          <p:cNvPr id="47" name="Rectangle 46"/>
          <p:cNvSpPr/>
          <p:nvPr/>
        </p:nvSpPr>
        <p:spPr>
          <a:xfrm>
            <a:off x="3954501" y="9939289"/>
            <a:ext cx="4992447" cy="93121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26" name="TextBox 25"/>
          <p:cNvSpPr txBox="1"/>
          <p:nvPr/>
        </p:nvSpPr>
        <p:spPr>
          <a:xfrm>
            <a:off x="3861843" y="9282173"/>
            <a:ext cx="5024406" cy="651597"/>
          </a:xfrm>
          <a:prstGeom prst="roundRect">
            <a:avLst/>
          </a:prstGeom>
          <a:solidFill>
            <a:schemeClr val="bg1"/>
          </a:solidFill>
          <a:ln w="127000">
            <a:solidFill>
              <a:schemeClr val="bg1">
                <a:alpha val="34000"/>
              </a:schemeClr>
            </a:solidFill>
          </a:ln>
        </p:spPr>
        <p:txBody>
          <a:bodyPr wrap="square" rtlCol="0">
            <a:spAutoFit/>
          </a:bodyPr>
          <a:lstStyle/>
          <a:p>
            <a:pPr algn="ctr"/>
            <a:r>
              <a:rPr lang="en-US" sz="3227" b="1" dirty="0">
                <a:latin typeface="Times New Roman" panose="02020603050405020304" pitchFamily="18" charset="0"/>
                <a:cs typeface="Times New Roman" panose="02020603050405020304" pitchFamily="18" charset="0"/>
              </a:rPr>
              <a:t>Our Objective</a:t>
            </a:r>
          </a:p>
        </p:txBody>
      </p:sp>
      <p:sp>
        <p:nvSpPr>
          <p:cNvPr id="48" name="TextBox 47"/>
          <p:cNvSpPr txBox="1"/>
          <p:nvPr/>
        </p:nvSpPr>
        <p:spPr>
          <a:xfrm>
            <a:off x="4104226" y="10142400"/>
            <a:ext cx="4808513" cy="830997"/>
          </a:xfrm>
          <a:prstGeom prst="rect">
            <a:avLst/>
          </a:prstGeom>
          <a:noFill/>
        </p:spPr>
        <p:txBody>
          <a:bodyPr wrap="square" rtlCol="0">
            <a:spAutoFit/>
          </a:bodyPr>
          <a:lstStyle/>
          <a:p>
            <a:r>
              <a:rPr lang="en-US" sz="1600" dirty="0">
                <a:solidFill>
                  <a:srgbClr val="0000FF"/>
                </a:solidFill>
              </a:rPr>
              <a:t>Identify</a:t>
            </a:r>
            <a:r>
              <a:rPr lang="en-US" sz="1600" dirty="0"/>
              <a:t> the utilities, trends, and challenges, and </a:t>
            </a:r>
            <a:r>
              <a:rPr lang="en-US" sz="1600" dirty="0">
                <a:solidFill>
                  <a:srgbClr val="0000FF"/>
                </a:solidFill>
              </a:rPr>
              <a:t>propose</a:t>
            </a:r>
            <a:r>
              <a:rPr lang="en-US" sz="1600" dirty="0"/>
              <a:t> several guidelines in crowdsourcing in epidemiology </a:t>
            </a:r>
          </a:p>
        </p:txBody>
      </p:sp>
      <p:pic>
        <p:nvPicPr>
          <p:cNvPr id="51" name="Picture 50"/>
          <p:cNvPicPr>
            <a:picLocks noChangeAspect="1"/>
          </p:cNvPicPr>
          <p:nvPr/>
        </p:nvPicPr>
        <p:blipFill>
          <a:blip r:embed="rId5"/>
          <a:stretch>
            <a:fillRect/>
          </a:stretch>
        </p:blipFill>
        <p:spPr>
          <a:xfrm>
            <a:off x="9937782" y="12677387"/>
            <a:ext cx="3965908" cy="2773036"/>
          </a:xfrm>
          <a:prstGeom prst="rect">
            <a:avLst/>
          </a:prstGeom>
          <a:ln w="76200">
            <a:solidFill>
              <a:schemeClr val="bg1">
                <a:lumMod val="50000"/>
              </a:schemeClr>
            </a:solidFill>
          </a:ln>
        </p:spPr>
      </p:pic>
      <p:pic>
        <p:nvPicPr>
          <p:cNvPr id="52" name="Picture 51"/>
          <p:cNvPicPr>
            <a:picLocks noChangeAspect="1"/>
          </p:cNvPicPr>
          <p:nvPr/>
        </p:nvPicPr>
        <p:blipFill>
          <a:blip r:embed="rId6"/>
          <a:stretch>
            <a:fillRect/>
          </a:stretch>
        </p:blipFill>
        <p:spPr>
          <a:xfrm>
            <a:off x="15434133" y="12683151"/>
            <a:ext cx="3793123" cy="2689123"/>
          </a:xfrm>
          <a:prstGeom prst="rect">
            <a:avLst/>
          </a:prstGeom>
          <a:ln w="76200">
            <a:solidFill>
              <a:schemeClr val="bg1">
                <a:lumMod val="50000"/>
              </a:schemeClr>
            </a:solidFill>
          </a:ln>
        </p:spPr>
      </p:pic>
      <p:pic>
        <p:nvPicPr>
          <p:cNvPr id="20" name="Picture 19"/>
          <p:cNvPicPr>
            <a:picLocks noChangeAspect="1"/>
          </p:cNvPicPr>
          <p:nvPr/>
        </p:nvPicPr>
        <p:blipFill>
          <a:blip r:embed="rId7"/>
          <a:stretch>
            <a:fillRect/>
          </a:stretch>
        </p:blipFill>
        <p:spPr>
          <a:xfrm>
            <a:off x="9937783" y="16645181"/>
            <a:ext cx="3940490" cy="2404220"/>
          </a:xfrm>
          <a:prstGeom prst="rect">
            <a:avLst/>
          </a:prstGeom>
          <a:ln w="76200">
            <a:solidFill>
              <a:schemeClr val="bg1">
                <a:lumMod val="50000"/>
              </a:schemeClr>
            </a:solidFill>
          </a:ln>
        </p:spPr>
      </p:pic>
      <p:sp>
        <p:nvSpPr>
          <p:cNvPr id="21" name="TextBox 20"/>
          <p:cNvSpPr txBox="1"/>
          <p:nvPr/>
        </p:nvSpPr>
        <p:spPr>
          <a:xfrm>
            <a:off x="10081381" y="15516563"/>
            <a:ext cx="3657600" cy="967701"/>
          </a:xfrm>
          <a:prstGeom prst="rect">
            <a:avLst/>
          </a:prstGeom>
          <a:noFill/>
        </p:spPr>
        <p:txBody>
          <a:bodyPr wrap="square" rtlCol="0">
            <a:spAutoFit/>
          </a:bodyPr>
          <a:lstStyle/>
          <a:p>
            <a:r>
              <a:rPr lang="en-US" sz="1422" dirty="0"/>
              <a:t>The main interface for the java program. Users can create, save, or load dictionaries.  From the dictionary, output is generated based on the folder that is selected.  </a:t>
            </a:r>
          </a:p>
        </p:txBody>
      </p:sp>
      <p:sp>
        <p:nvSpPr>
          <p:cNvPr id="25" name="TextBox 24"/>
          <p:cNvSpPr txBox="1"/>
          <p:nvPr/>
        </p:nvSpPr>
        <p:spPr>
          <a:xfrm>
            <a:off x="15488491" y="15456454"/>
            <a:ext cx="3691467" cy="748859"/>
          </a:xfrm>
          <a:prstGeom prst="rect">
            <a:avLst/>
          </a:prstGeom>
          <a:noFill/>
        </p:spPr>
        <p:txBody>
          <a:bodyPr wrap="square" rtlCol="0">
            <a:spAutoFit/>
          </a:bodyPr>
          <a:lstStyle/>
          <a:p>
            <a:r>
              <a:rPr lang="en-US" sz="1422" dirty="0"/>
              <a:t>Output that displays the number of hits for each category, on the top row, for each article on the left column.</a:t>
            </a:r>
          </a:p>
        </p:txBody>
      </p:sp>
      <p:sp>
        <p:nvSpPr>
          <p:cNvPr id="32" name="TextBox 31"/>
          <p:cNvSpPr txBox="1"/>
          <p:nvPr/>
        </p:nvSpPr>
        <p:spPr>
          <a:xfrm>
            <a:off x="10008504" y="19132694"/>
            <a:ext cx="3799044" cy="748859"/>
          </a:xfrm>
          <a:prstGeom prst="rect">
            <a:avLst/>
          </a:prstGeom>
          <a:noFill/>
        </p:spPr>
        <p:txBody>
          <a:bodyPr wrap="square" rtlCol="0">
            <a:spAutoFit/>
          </a:bodyPr>
          <a:lstStyle/>
          <a:p>
            <a:r>
              <a:rPr lang="en-US" sz="1422" dirty="0"/>
              <a:t>Histogram showing the number of articles that were classified by the dictionary as being part of each utility.</a:t>
            </a:r>
          </a:p>
        </p:txBody>
      </p:sp>
      <p:sp>
        <p:nvSpPr>
          <p:cNvPr id="31" name="TextBox 30"/>
          <p:cNvSpPr txBox="1"/>
          <p:nvPr/>
        </p:nvSpPr>
        <p:spPr>
          <a:xfrm>
            <a:off x="20446234" y="11754187"/>
            <a:ext cx="5010212" cy="651597"/>
          </a:xfrm>
          <a:prstGeom prst="roundRect">
            <a:avLst/>
          </a:prstGeom>
          <a:solidFill>
            <a:schemeClr val="bg1"/>
          </a:solidFill>
          <a:ln w="127000">
            <a:solidFill>
              <a:schemeClr val="bg1">
                <a:alpha val="34000"/>
              </a:schemeClr>
            </a:solidFill>
          </a:ln>
        </p:spPr>
        <p:txBody>
          <a:bodyPr wrap="square" rtlCol="0">
            <a:spAutoFit/>
          </a:bodyPr>
          <a:lstStyle/>
          <a:p>
            <a:pPr algn="ctr"/>
            <a:r>
              <a:rPr lang="en-US" sz="3227" b="1" dirty="0">
                <a:latin typeface="Times New Roman" panose="02020603050405020304" pitchFamily="18" charset="0"/>
                <a:cs typeface="Times New Roman" panose="02020603050405020304" pitchFamily="18" charset="0"/>
              </a:rPr>
              <a:t>Conclusions</a:t>
            </a:r>
          </a:p>
        </p:txBody>
      </p:sp>
      <p:sp>
        <p:nvSpPr>
          <p:cNvPr id="2" name="Rounded Rectangle 1"/>
          <p:cNvSpPr/>
          <p:nvPr/>
        </p:nvSpPr>
        <p:spPr>
          <a:xfrm>
            <a:off x="9315942" y="4958937"/>
            <a:ext cx="10753969" cy="15299265"/>
          </a:xfrm>
          <a:prstGeom prst="roundRect">
            <a:avLst>
              <a:gd name="adj" fmla="val 4181"/>
            </a:avLst>
          </a:prstGeom>
          <a:noFill/>
          <a:ln w="2159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27" dirty="0"/>
          </a:p>
        </p:txBody>
      </p:sp>
      <p:sp>
        <p:nvSpPr>
          <p:cNvPr id="46" name="Rectangle 45"/>
          <p:cNvSpPr/>
          <p:nvPr/>
        </p:nvSpPr>
        <p:spPr>
          <a:xfrm>
            <a:off x="15214095" y="16361527"/>
            <a:ext cx="4327823" cy="3468795"/>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227"/>
          </a:p>
        </p:txBody>
      </p:sp>
      <p:sp>
        <p:nvSpPr>
          <p:cNvPr id="34" name="TextBox 33"/>
          <p:cNvSpPr txBox="1"/>
          <p:nvPr/>
        </p:nvSpPr>
        <p:spPr>
          <a:xfrm>
            <a:off x="15342520" y="16322971"/>
            <a:ext cx="4159800" cy="3662541"/>
          </a:xfrm>
          <a:prstGeom prst="rect">
            <a:avLst/>
          </a:prstGeom>
          <a:noFill/>
        </p:spPr>
        <p:txBody>
          <a:bodyPr wrap="square" rtlCol="0">
            <a:spAutoFit/>
          </a:bodyPr>
          <a:lstStyle/>
          <a:p>
            <a:pPr algn="ctr"/>
            <a:r>
              <a:rPr lang="en-US" sz="1600" b="1" dirty="0"/>
              <a:t>Words with similar meaning to “Crowdsourcing”</a:t>
            </a:r>
          </a:p>
          <a:p>
            <a:pPr algn="ctr"/>
            <a:endParaRPr lang="en-US" sz="800" b="1" dirty="0"/>
          </a:p>
          <a:p>
            <a:r>
              <a:rPr lang="en-US" sz="1600" dirty="0"/>
              <a:t>Alternate spelling: crowd-source, crowd source</a:t>
            </a:r>
          </a:p>
          <a:p>
            <a:r>
              <a:rPr lang="en-US" sz="1600" u="sng" dirty="0" err="1"/>
              <a:t>Microtask</a:t>
            </a:r>
            <a:r>
              <a:rPr lang="en-US" sz="1600" dirty="0"/>
              <a:t>: workers complete small tasks that contribute to the larger task.</a:t>
            </a:r>
          </a:p>
          <a:p>
            <a:r>
              <a:rPr lang="en-US" sz="1600" u="sng" dirty="0" err="1"/>
              <a:t>Megatask</a:t>
            </a:r>
            <a:r>
              <a:rPr lang="en-US" sz="1600" dirty="0"/>
              <a:t>: workers compete to do a large task the best.</a:t>
            </a:r>
          </a:p>
          <a:p>
            <a:r>
              <a:rPr lang="en-US" sz="1600" u="sng" dirty="0"/>
              <a:t>Citizen Science</a:t>
            </a:r>
            <a:r>
              <a:rPr lang="en-US" sz="1600" dirty="0"/>
              <a:t>: Scientific research primarily conducted by a group of amateurs.</a:t>
            </a:r>
          </a:p>
          <a:p>
            <a:r>
              <a:rPr lang="en-US" sz="1600" u="sng" dirty="0"/>
              <a:t>Open Source</a:t>
            </a:r>
            <a:r>
              <a:rPr lang="en-US" sz="1600" dirty="0"/>
              <a:t>: information is accessible and can be modified by the public.</a:t>
            </a:r>
          </a:p>
          <a:p>
            <a:r>
              <a:rPr lang="en-US" sz="1600" u="sng" dirty="0"/>
              <a:t>Micro-monetary Incentives</a:t>
            </a:r>
            <a:r>
              <a:rPr lang="en-US" sz="1600" dirty="0"/>
              <a:t>: Giving small amounts of money to workers to complete crowdsourcing tasks. </a:t>
            </a:r>
            <a:endParaRPr lang="en-US" sz="1600" b="1" u="sng" dirty="0"/>
          </a:p>
        </p:txBody>
      </p:sp>
      <p:sp>
        <p:nvSpPr>
          <p:cNvPr id="43" name="TextBox 42"/>
          <p:cNvSpPr txBox="1"/>
          <p:nvPr/>
        </p:nvSpPr>
        <p:spPr>
          <a:xfrm>
            <a:off x="13057113" y="11792403"/>
            <a:ext cx="3887780" cy="601513"/>
          </a:xfrm>
          <a:prstGeom prst="roundRect">
            <a:avLst/>
          </a:prstGeom>
          <a:solidFill>
            <a:schemeClr val="bg1"/>
          </a:solidFill>
          <a:ln w="127000">
            <a:solidFill>
              <a:schemeClr val="bg1">
                <a:alpha val="34000"/>
              </a:schemeClr>
            </a:solidFill>
          </a:ln>
        </p:spPr>
        <p:txBody>
          <a:bodyPr wrap="square" rtlCol="0">
            <a:spAutoFit/>
          </a:bodyPr>
          <a:lstStyle/>
          <a:p>
            <a:pPr algn="ctr"/>
            <a:r>
              <a:rPr lang="en-US" sz="2933" b="1" dirty="0">
                <a:latin typeface="Times New Roman" pitchFamily="18" charset="0"/>
                <a:cs typeface="Times New Roman" pitchFamily="18" charset="0"/>
              </a:rPr>
              <a:t>Dictionary Outcomes</a:t>
            </a:r>
          </a:p>
        </p:txBody>
      </p:sp>
      <p:sp>
        <p:nvSpPr>
          <p:cNvPr id="53" name="TextBox 52"/>
          <p:cNvSpPr txBox="1"/>
          <p:nvPr/>
        </p:nvSpPr>
        <p:spPr>
          <a:xfrm>
            <a:off x="15905476" y="6513406"/>
            <a:ext cx="3042504" cy="601513"/>
          </a:xfrm>
          <a:prstGeom prst="roundRect">
            <a:avLst/>
          </a:prstGeom>
          <a:solidFill>
            <a:schemeClr val="bg1"/>
          </a:solidFill>
          <a:ln w="127000">
            <a:solidFill>
              <a:schemeClr val="bg1">
                <a:alpha val="34000"/>
              </a:schemeClr>
            </a:solidFill>
          </a:ln>
        </p:spPr>
        <p:txBody>
          <a:bodyPr wrap="square" rtlCol="0">
            <a:spAutoFit/>
          </a:bodyPr>
          <a:lstStyle/>
          <a:p>
            <a:pPr algn="ctr"/>
            <a:r>
              <a:rPr lang="en-US" sz="2933" b="1" dirty="0">
                <a:latin typeface="Times New Roman" pitchFamily="18" charset="0"/>
                <a:cs typeface="Times New Roman" pitchFamily="18" charset="0"/>
              </a:rPr>
              <a:t>Concept Map</a:t>
            </a:r>
          </a:p>
        </p:txBody>
      </p:sp>
      <p:sp>
        <p:nvSpPr>
          <p:cNvPr id="57" name="Rectangle 56"/>
          <p:cNvSpPr/>
          <p:nvPr/>
        </p:nvSpPr>
        <p:spPr>
          <a:xfrm>
            <a:off x="20544676" y="5808410"/>
            <a:ext cx="4800808" cy="53066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27" dirty="0"/>
          </a:p>
        </p:txBody>
      </p:sp>
      <p:sp>
        <p:nvSpPr>
          <p:cNvPr id="15" name="TextBox 14"/>
          <p:cNvSpPr txBox="1"/>
          <p:nvPr/>
        </p:nvSpPr>
        <p:spPr>
          <a:xfrm>
            <a:off x="9789469" y="5979437"/>
            <a:ext cx="4170442" cy="1323439"/>
          </a:xfrm>
          <a:prstGeom prst="rect">
            <a:avLst/>
          </a:prstGeom>
          <a:noFill/>
        </p:spPr>
        <p:txBody>
          <a:bodyPr wrap="square" rtlCol="0">
            <a:spAutoFit/>
          </a:bodyPr>
          <a:lstStyle/>
          <a:p>
            <a:pPr algn="ctr"/>
            <a:r>
              <a:rPr lang="en-US" sz="1600" dirty="0"/>
              <a:t>Crowdsourcing is gathering information generated or obtained</a:t>
            </a:r>
            <a:r>
              <a:rPr lang="en-US" sz="1600" dirty="0">
                <a:solidFill>
                  <a:srgbClr val="CC0000"/>
                </a:solidFill>
              </a:rPr>
              <a:t> </a:t>
            </a:r>
            <a:r>
              <a:rPr lang="en-US" sz="1600" dirty="0"/>
              <a:t>by internet users. Users can either knowingly contribute content or have posted data via a crowdsourcing or social media website.</a:t>
            </a:r>
          </a:p>
        </p:txBody>
      </p:sp>
      <p:sp>
        <p:nvSpPr>
          <p:cNvPr id="60" name="Rectangle 59"/>
          <p:cNvSpPr/>
          <p:nvPr/>
        </p:nvSpPr>
        <p:spPr>
          <a:xfrm>
            <a:off x="9684153" y="9979038"/>
            <a:ext cx="4354478" cy="162429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3" name="TextBox 2"/>
          <p:cNvSpPr txBox="1"/>
          <p:nvPr/>
        </p:nvSpPr>
        <p:spPr>
          <a:xfrm>
            <a:off x="9803949" y="10104512"/>
            <a:ext cx="4164700" cy="1487715"/>
          </a:xfrm>
          <a:prstGeom prst="rect">
            <a:avLst/>
          </a:prstGeom>
          <a:noFill/>
        </p:spPr>
        <p:txBody>
          <a:bodyPr wrap="square" rtlCol="0">
            <a:spAutoFit/>
          </a:bodyPr>
          <a:lstStyle/>
          <a:p>
            <a:pPr marL="330225" indent="-330225">
              <a:buClr>
                <a:schemeClr val="tx1"/>
              </a:buClr>
              <a:buAutoNum type="arabicPeriod"/>
            </a:pPr>
            <a:r>
              <a:rPr lang="en-US" sz="1600" dirty="0">
                <a:solidFill>
                  <a:srgbClr val="0000FF"/>
                </a:solidFill>
              </a:rPr>
              <a:t>Users complete tasks </a:t>
            </a:r>
            <a:r>
              <a:rPr lang="en-US" sz="1600" dirty="0"/>
              <a:t>that do not require user information to complete</a:t>
            </a:r>
          </a:p>
          <a:p>
            <a:pPr marL="330225" indent="-330225">
              <a:buClr>
                <a:schemeClr val="tx1"/>
              </a:buClr>
              <a:buAutoNum type="arabicPeriod"/>
            </a:pPr>
            <a:endParaRPr lang="en-US" sz="356" dirty="0"/>
          </a:p>
          <a:p>
            <a:pPr marL="330225" indent="-330225">
              <a:buClr>
                <a:schemeClr val="tx1"/>
              </a:buClr>
              <a:buAutoNum type="arabicPeriod"/>
            </a:pPr>
            <a:r>
              <a:rPr lang="en-US" sz="1600" dirty="0">
                <a:solidFill>
                  <a:srgbClr val="0000FF"/>
                </a:solidFill>
              </a:rPr>
              <a:t>Social media data mining</a:t>
            </a:r>
          </a:p>
          <a:p>
            <a:pPr marL="330225" indent="-330225">
              <a:buClr>
                <a:schemeClr val="tx1"/>
              </a:buClr>
              <a:buAutoNum type="arabicPeriod"/>
            </a:pPr>
            <a:endParaRPr lang="en-US" sz="356" dirty="0"/>
          </a:p>
          <a:p>
            <a:pPr marL="330225" indent="-330225">
              <a:buClr>
                <a:schemeClr val="tx1"/>
              </a:buClr>
              <a:buAutoNum type="arabicPeriod"/>
            </a:pPr>
            <a:r>
              <a:rPr lang="en-US" sz="1600" dirty="0">
                <a:solidFill>
                  <a:srgbClr val="0000FF"/>
                </a:solidFill>
              </a:rPr>
              <a:t>Users submit information </a:t>
            </a:r>
            <a:r>
              <a:rPr lang="en-US" sz="1600" dirty="0"/>
              <a:t>known to them</a:t>
            </a:r>
          </a:p>
          <a:p>
            <a:pPr marL="330225" indent="-330225">
              <a:buClr>
                <a:schemeClr val="tx1"/>
              </a:buClr>
              <a:buAutoNum type="arabicPeriod"/>
            </a:pPr>
            <a:endParaRPr lang="en-US" sz="356" dirty="0"/>
          </a:p>
          <a:p>
            <a:pPr marL="330225" indent="-330225">
              <a:buClr>
                <a:schemeClr val="tx1"/>
              </a:buClr>
              <a:buAutoNum type="arabicPeriod"/>
            </a:pPr>
            <a:r>
              <a:rPr lang="en-US" sz="1600" dirty="0">
                <a:solidFill>
                  <a:srgbClr val="0000FF"/>
                </a:solidFill>
              </a:rPr>
              <a:t>Quality control </a:t>
            </a:r>
            <a:r>
              <a:rPr lang="en-US" sz="1600" dirty="0"/>
              <a:t>methods or discussion</a:t>
            </a:r>
          </a:p>
        </p:txBody>
      </p:sp>
      <p:sp>
        <p:nvSpPr>
          <p:cNvPr id="23" name="TextBox 22"/>
          <p:cNvSpPr txBox="1"/>
          <p:nvPr/>
        </p:nvSpPr>
        <p:spPr>
          <a:xfrm>
            <a:off x="10246088" y="8155431"/>
            <a:ext cx="3657600" cy="830997"/>
          </a:xfrm>
          <a:prstGeom prst="rect">
            <a:avLst/>
          </a:prstGeom>
          <a:noFill/>
        </p:spPr>
        <p:txBody>
          <a:bodyPr wrap="square" rtlCol="0">
            <a:spAutoFit/>
          </a:bodyPr>
          <a:lstStyle/>
          <a:p>
            <a:pPr marL="254019" indent="-254019">
              <a:buClr>
                <a:schemeClr val="tx1"/>
              </a:buClr>
              <a:buFont typeface="Arial"/>
              <a:buChar char="•"/>
            </a:pPr>
            <a:r>
              <a:rPr lang="en-US" sz="1600" dirty="0"/>
              <a:t>Peer reviewed publication</a:t>
            </a:r>
          </a:p>
          <a:p>
            <a:pPr marL="254019" indent="-254019">
              <a:buFont typeface="Arial" panose="020B0604020202020204" pitchFamily="34" charset="0"/>
              <a:buChar char="•"/>
            </a:pPr>
            <a:r>
              <a:rPr lang="en-US" sz="1600" dirty="0"/>
              <a:t>Crowdsourcing done online</a:t>
            </a:r>
          </a:p>
          <a:p>
            <a:pPr marL="254019" indent="-254019">
              <a:buFont typeface="Arial" panose="020B0604020202020204" pitchFamily="34" charset="0"/>
              <a:buChar char="•"/>
            </a:pPr>
            <a:r>
              <a:rPr lang="en-US" sz="1600" dirty="0"/>
              <a:t>Papers involved epidemiology</a:t>
            </a:r>
          </a:p>
        </p:txBody>
      </p:sp>
      <p:sp>
        <p:nvSpPr>
          <p:cNvPr id="56" name="TextBox 55"/>
          <p:cNvSpPr txBox="1"/>
          <p:nvPr/>
        </p:nvSpPr>
        <p:spPr>
          <a:xfrm>
            <a:off x="20432692" y="5227144"/>
            <a:ext cx="5010212" cy="601513"/>
          </a:xfrm>
          <a:prstGeom prst="roundRect">
            <a:avLst/>
          </a:prstGeom>
          <a:solidFill>
            <a:schemeClr val="bg1"/>
          </a:solidFill>
          <a:ln w="127000">
            <a:solidFill>
              <a:schemeClr val="bg1">
                <a:alpha val="34000"/>
              </a:schemeClr>
            </a:solidFill>
          </a:ln>
        </p:spPr>
        <p:txBody>
          <a:bodyPr wrap="square" rtlCol="0">
            <a:spAutoFit/>
          </a:bodyPr>
          <a:lstStyle/>
          <a:p>
            <a:pPr algn="ctr"/>
            <a:r>
              <a:rPr lang="en-US" sz="2933" b="1" dirty="0">
                <a:latin typeface="Times New Roman" panose="02020603050405020304" pitchFamily="18" charset="0"/>
                <a:cs typeface="Times New Roman" panose="02020603050405020304" pitchFamily="18" charset="0"/>
              </a:rPr>
              <a:t>CART</a:t>
            </a:r>
          </a:p>
        </p:txBody>
      </p:sp>
      <p:sp>
        <p:nvSpPr>
          <p:cNvPr id="49" name="Rounded Rectangle 48"/>
          <p:cNvSpPr/>
          <p:nvPr/>
        </p:nvSpPr>
        <p:spPr>
          <a:xfrm>
            <a:off x="19980522" y="4970229"/>
            <a:ext cx="5693948" cy="6570571"/>
          </a:xfrm>
          <a:prstGeom prst="roundRect">
            <a:avLst>
              <a:gd name="adj" fmla="val 4181"/>
            </a:avLst>
          </a:prstGeom>
          <a:noFill/>
          <a:ln w="2159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27" dirty="0"/>
          </a:p>
        </p:txBody>
      </p:sp>
      <p:sp>
        <p:nvSpPr>
          <p:cNvPr id="28" name="TextBox 27"/>
          <p:cNvSpPr txBox="1"/>
          <p:nvPr/>
        </p:nvSpPr>
        <p:spPr>
          <a:xfrm>
            <a:off x="3861843" y="11268973"/>
            <a:ext cx="5024406" cy="651597"/>
          </a:xfrm>
          <a:prstGeom prst="roundRect">
            <a:avLst/>
          </a:prstGeom>
          <a:solidFill>
            <a:schemeClr val="bg1"/>
          </a:solidFill>
          <a:ln w="127000">
            <a:solidFill>
              <a:schemeClr val="bg1">
                <a:alpha val="34000"/>
              </a:schemeClr>
            </a:solidFill>
          </a:ln>
        </p:spPr>
        <p:txBody>
          <a:bodyPr wrap="square" rtlCol="0">
            <a:spAutoFit/>
          </a:bodyPr>
          <a:lstStyle/>
          <a:p>
            <a:pPr algn="ctr"/>
            <a:r>
              <a:rPr lang="en-US" sz="3227" b="1" dirty="0">
                <a:latin typeface="Times New Roman" panose="02020603050405020304" pitchFamily="18" charset="0"/>
                <a:cs typeface="Times New Roman" panose="02020603050405020304" pitchFamily="18" charset="0"/>
              </a:rPr>
              <a:t>Methods</a:t>
            </a:r>
          </a:p>
        </p:txBody>
      </p:sp>
      <p:sp>
        <p:nvSpPr>
          <p:cNvPr id="59" name="TextBox 58"/>
          <p:cNvSpPr txBox="1"/>
          <p:nvPr/>
        </p:nvSpPr>
        <p:spPr>
          <a:xfrm>
            <a:off x="10278753" y="9422333"/>
            <a:ext cx="3048095" cy="601513"/>
          </a:xfrm>
          <a:prstGeom prst="roundRect">
            <a:avLst/>
          </a:prstGeom>
          <a:solidFill>
            <a:schemeClr val="bg1"/>
          </a:solidFill>
          <a:ln w="127000">
            <a:solidFill>
              <a:schemeClr val="bg1">
                <a:alpha val="34000"/>
              </a:schemeClr>
            </a:solidFill>
          </a:ln>
        </p:spPr>
        <p:txBody>
          <a:bodyPr wrap="square" rtlCol="0">
            <a:spAutoFit/>
          </a:bodyPr>
          <a:lstStyle/>
          <a:p>
            <a:pPr algn="ctr"/>
            <a:r>
              <a:rPr lang="en-US" sz="2933" b="1" dirty="0">
                <a:latin typeface="Times New Roman" pitchFamily="18" charset="0"/>
                <a:cs typeface="Times New Roman" pitchFamily="18" charset="0"/>
              </a:rPr>
              <a:t>Utilities</a:t>
            </a:r>
          </a:p>
        </p:txBody>
      </p:sp>
      <p:sp>
        <p:nvSpPr>
          <p:cNvPr id="7" name="Rectangle 6"/>
          <p:cNvSpPr/>
          <p:nvPr/>
        </p:nvSpPr>
        <p:spPr>
          <a:xfrm>
            <a:off x="19919823" y="4669438"/>
            <a:ext cx="343620" cy="6851295"/>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7"/>
          </a:p>
        </p:txBody>
      </p:sp>
      <p:sp>
        <p:nvSpPr>
          <p:cNvPr id="58" name="TextBox 57"/>
          <p:cNvSpPr txBox="1"/>
          <p:nvPr/>
        </p:nvSpPr>
        <p:spPr>
          <a:xfrm>
            <a:off x="10379833" y="5339807"/>
            <a:ext cx="3042504" cy="601513"/>
          </a:xfrm>
          <a:prstGeom prst="roundRect">
            <a:avLst/>
          </a:prstGeom>
          <a:solidFill>
            <a:schemeClr val="bg1"/>
          </a:solidFill>
          <a:ln w="127000">
            <a:solidFill>
              <a:schemeClr val="bg1">
                <a:alpha val="34000"/>
              </a:schemeClr>
            </a:solidFill>
          </a:ln>
        </p:spPr>
        <p:txBody>
          <a:bodyPr wrap="square" rtlCol="0">
            <a:spAutoFit/>
          </a:bodyPr>
          <a:lstStyle/>
          <a:p>
            <a:pPr algn="ctr"/>
            <a:r>
              <a:rPr lang="en-US" sz="2933" b="1" dirty="0">
                <a:latin typeface="Times New Roman" pitchFamily="18" charset="0"/>
                <a:cs typeface="Times New Roman" pitchFamily="18" charset="0"/>
              </a:rPr>
              <a:t>Definition</a:t>
            </a:r>
          </a:p>
        </p:txBody>
      </p:sp>
      <p:sp>
        <p:nvSpPr>
          <p:cNvPr id="62" name="TextBox 61"/>
          <p:cNvSpPr txBox="1"/>
          <p:nvPr/>
        </p:nvSpPr>
        <p:spPr>
          <a:xfrm>
            <a:off x="10399484" y="7478969"/>
            <a:ext cx="3042504" cy="1100869"/>
          </a:xfrm>
          <a:prstGeom prst="roundRect">
            <a:avLst/>
          </a:prstGeom>
          <a:solidFill>
            <a:schemeClr val="bg1"/>
          </a:solidFill>
          <a:ln w="127000">
            <a:solidFill>
              <a:schemeClr val="bg1">
                <a:alpha val="34000"/>
              </a:schemeClr>
            </a:solidFill>
          </a:ln>
        </p:spPr>
        <p:txBody>
          <a:bodyPr wrap="square" rtlCol="0">
            <a:spAutoFit/>
          </a:bodyPr>
          <a:lstStyle/>
          <a:p>
            <a:pPr algn="ctr"/>
            <a:r>
              <a:rPr lang="en-US" sz="2933" b="1" dirty="0">
                <a:latin typeface="Times New Roman" pitchFamily="18" charset="0"/>
                <a:cs typeface="Times New Roman" pitchFamily="18" charset="0"/>
              </a:rPr>
              <a:t>Inclusion Criteria</a:t>
            </a:r>
          </a:p>
        </p:txBody>
      </p:sp>
      <p:cxnSp>
        <p:nvCxnSpPr>
          <p:cNvPr id="11" name="Straight Connector 10"/>
          <p:cNvCxnSpPr/>
          <p:nvPr/>
        </p:nvCxnSpPr>
        <p:spPr>
          <a:xfrm>
            <a:off x="19306730" y="4961239"/>
            <a:ext cx="1401312" cy="7700"/>
          </a:xfrm>
          <a:prstGeom prst="line">
            <a:avLst/>
          </a:prstGeom>
          <a:ln w="203200" cmpd="sng">
            <a:solidFill>
              <a:srgbClr val="7F7F7F"/>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19579714" y="5013502"/>
            <a:ext cx="383000" cy="534313"/>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7"/>
          </a:p>
        </p:txBody>
      </p:sp>
      <p:sp>
        <p:nvSpPr>
          <p:cNvPr id="54" name="Rectangle 53"/>
          <p:cNvSpPr/>
          <p:nvPr/>
        </p:nvSpPr>
        <p:spPr>
          <a:xfrm>
            <a:off x="14404512" y="7088479"/>
            <a:ext cx="5853802" cy="365836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27"/>
          </a:p>
        </p:txBody>
      </p:sp>
      <p:pic>
        <p:nvPicPr>
          <p:cNvPr id="65" name="Picture 64"/>
          <p:cNvPicPr>
            <a:picLocks noChangeAspect="1"/>
          </p:cNvPicPr>
          <p:nvPr/>
        </p:nvPicPr>
        <p:blipFill>
          <a:blip r:embed="rId8"/>
          <a:stretch>
            <a:fillRect/>
          </a:stretch>
        </p:blipFill>
        <p:spPr>
          <a:xfrm>
            <a:off x="14518871" y="7205540"/>
            <a:ext cx="5709021" cy="3470341"/>
          </a:xfrm>
          <a:prstGeom prst="rect">
            <a:avLst/>
          </a:prstGeom>
        </p:spPr>
      </p:pic>
      <p:sp>
        <p:nvSpPr>
          <p:cNvPr id="50" name="TextBox 49"/>
          <p:cNvSpPr txBox="1"/>
          <p:nvPr/>
        </p:nvSpPr>
        <p:spPr>
          <a:xfrm>
            <a:off x="15865106" y="5157215"/>
            <a:ext cx="3067583" cy="651597"/>
          </a:xfrm>
          <a:prstGeom prst="roundRect">
            <a:avLst/>
          </a:prstGeom>
          <a:solidFill>
            <a:schemeClr val="bg1"/>
          </a:solidFill>
          <a:ln w="127000">
            <a:solidFill>
              <a:schemeClr val="bg1">
                <a:alpha val="35000"/>
              </a:schemeClr>
            </a:solidFill>
          </a:ln>
        </p:spPr>
        <p:txBody>
          <a:bodyPr wrap="square" rtlCol="0">
            <a:spAutoFit/>
          </a:bodyPr>
          <a:lstStyle/>
          <a:p>
            <a:pPr algn="ctr"/>
            <a:r>
              <a:rPr lang="en-US" sz="3227" b="1" dirty="0">
                <a:latin typeface="Times New Roman" panose="02020603050405020304" pitchFamily="18" charset="0"/>
                <a:cs typeface="Times New Roman" panose="02020603050405020304" pitchFamily="18" charset="0"/>
              </a:rPr>
              <a:t>Results</a:t>
            </a:r>
          </a:p>
        </p:txBody>
      </p:sp>
      <p:sp>
        <p:nvSpPr>
          <p:cNvPr id="13" name="TextBox 12"/>
          <p:cNvSpPr txBox="1"/>
          <p:nvPr/>
        </p:nvSpPr>
        <p:spPr>
          <a:xfrm>
            <a:off x="20631929" y="12559665"/>
            <a:ext cx="4731194" cy="7232749"/>
          </a:xfrm>
          <a:prstGeom prst="rect">
            <a:avLst/>
          </a:prstGeom>
          <a:noFill/>
          <a:ln>
            <a:noFill/>
          </a:ln>
        </p:spPr>
        <p:txBody>
          <a:bodyPr wrap="square" rtlCol="0">
            <a:spAutoFit/>
          </a:bodyPr>
          <a:lstStyle/>
          <a:p>
            <a:pPr algn="ctr"/>
            <a:r>
              <a:rPr lang="en-US" sz="1600" b="1" dirty="0"/>
              <a:t>Trends in Utilities</a:t>
            </a:r>
          </a:p>
          <a:p>
            <a:r>
              <a:rPr lang="en-US" sz="1600" b="1" dirty="0"/>
              <a:t>Utility 1</a:t>
            </a:r>
            <a:r>
              <a:rPr lang="en-US" sz="1600" dirty="0"/>
              <a:t>. Most articles focus on crowdsourcing games that require user actions such as classification or annotation</a:t>
            </a:r>
          </a:p>
          <a:p>
            <a:endParaRPr lang="en-US" sz="1600" dirty="0"/>
          </a:p>
          <a:p>
            <a:r>
              <a:rPr lang="en-US" sz="1600" b="1" dirty="0"/>
              <a:t>Utility 2</a:t>
            </a:r>
            <a:r>
              <a:rPr lang="en-US" sz="1600" dirty="0"/>
              <a:t>. Twitter or crowdsourcing websites (ex: 23AndMe) are the primary focus. Data mining strategies are used to analyze the data </a:t>
            </a:r>
          </a:p>
          <a:p>
            <a:endParaRPr lang="en-US" sz="1600" dirty="0"/>
          </a:p>
          <a:p>
            <a:r>
              <a:rPr lang="en-US" sz="1600" b="1" dirty="0"/>
              <a:t>Utility 3</a:t>
            </a:r>
            <a:r>
              <a:rPr lang="en-US" sz="1600" dirty="0"/>
              <a:t>. Many online surveys are generated. Amazon Mechanical Turk is the most popular platform</a:t>
            </a:r>
          </a:p>
          <a:p>
            <a:endParaRPr lang="en-US" sz="1600" dirty="0"/>
          </a:p>
          <a:p>
            <a:r>
              <a:rPr lang="en-US" sz="1600" b="1" dirty="0"/>
              <a:t>Utility 4</a:t>
            </a:r>
            <a:r>
              <a:rPr lang="en-US" sz="1600" dirty="0"/>
              <a:t>. Crowdsourcing quality control methods are highly variable. Some articles demonstrate well designed quality control, some have none.</a:t>
            </a:r>
          </a:p>
          <a:p>
            <a:endParaRPr lang="en-US" sz="1600" dirty="0"/>
          </a:p>
          <a:p>
            <a:pPr algn="ctr"/>
            <a:r>
              <a:rPr lang="en-US" sz="1600" b="1" dirty="0"/>
              <a:t>General Trends</a:t>
            </a:r>
          </a:p>
          <a:p>
            <a:pPr marL="254019" indent="-254019">
              <a:buFont typeface="Arial" panose="020B0604020202020204" pitchFamily="34" charset="0"/>
              <a:buChar char="•"/>
            </a:pPr>
            <a:r>
              <a:rPr lang="en-US" sz="1600" dirty="0"/>
              <a:t>Crowdsourcing terminology is non-uniform</a:t>
            </a:r>
          </a:p>
          <a:p>
            <a:pPr marL="254019" indent="-254019">
              <a:buFont typeface="Arial" panose="020B0604020202020204" pitchFamily="34" charset="0"/>
              <a:buChar char="•"/>
            </a:pPr>
            <a:r>
              <a:rPr lang="en-US" sz="1600" dirty="0"/>
              <a:t>Crowdsourcing is being used in a wide variety of applications</a:t>
            </a:r>
          </a:p>
          <a:p>
            <a:pPr algn="ctr"/>
            <a:r>
              <a:rPr lang="en-US" sz="1600" b="1" dirty="0"/>
              <a:t>Recommendations</a:t>
            </a:r>
          </a:p>
          <a:p>
            <a:pPr marL="254019" indent="-254019">
              <a:buFont typeface="Arial" panose="020B0604020202020204" pitchFamily="34" charset="0"/>
              <a:buChar char="•"/>
            </a:pPr>
            <a:r>
              <a:rPr lang="en-US" sz="1600" dirty="0"/>
              <a:t>Crowdsourcing is powerful, but not a panacea</a:t>
            </a:r>
          </a:p>
          <a:p>
            <a:pPr marL="254019" indent="-254019">
              <a:buFont typeface="Arial" panose="020B0604020202020204" pitchFamily="34" charset="0"/>
              <a:buChar char="•"/>
            </a:pPr>
            <a:r>
              <a:rPr lang="en-US" sz="1600" dirty="0"/>
              <a:t>Standards of experiment design apply in addition to a few methods specific to online tasks involving clarity, monitoring  and quality control </a:t>
            </a:r>
          </a:p>
          <a:p>
            <a:pPr marL="254019" indent="-254019">
              <a:buFont typeface="Arial" panose="020B0604020202020204" pitchFamily="34" charset="0"/>
              <a:buChar char="•"/>
            </a:pPr>
            <a:r>
              <a:rPr lang="en-US" sz="1600" dirty="0"/>
              <a:t>Analysis needs to filter out poor performing workers</a:t>
            </a:r>
          </a:p>
          <a:p>
            <a:pPr marL="254019" indent="-254019">
              <a:buFont typeface="Arial" panose="020B0604020202020204" pitchFamily="34" charset="0"/>
              <a:buChar char="•"/>
            </a:pPr>
            <a:r>
              <a:rPr lang="en-US" sz="1600" dirty="0"/>
              <a:t>Quality control needs to become a greater part of the crowdsourcing process</a:t>
            </a:r>
            <a:endParaRPr lang="en-US" sz="1600" b="1" dirty="0"/>
          </a:p>
        </p:txBody>
      </p:sp>
      <p:pic>
        <p:nvPicPr>
          <p:cNvPr id="8" name="Picture 7"/>
          <p:cNvPicPr>
            <a:picLocks noChangeAspect="1"/>
          </p:cNvPicPr>
          <p:nvPr/>
        </p:nvPicPr>
        <p:blipFill>
          <a:blip r:embed="rId9"/>
          <a:stretch>
            <a:fillRect/>
          </a:stretch>
        </p:blipFill>
        <p:spPr>
          <a:xfrm>
            <a:off x="20769688" y="6712506"/>
            <a:ext cx="4388273" cy="3338609"/>
          </a:xfrm>
          <a:prstGeom prst="rect">
            <a:avLst/>
          </a:prstGeom>
        </p:spPr>
      </p:pic>
    </p:spTree>
    <p:extLst>
      <p:ext uri="{BB962C8B-B14F-4D97-AF65-F5344CB8AC3E}">
        <p14:creationId xmlns:p14="http://schemas.microsoft.com/office/powerpoint/2010/main" val="1955771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C3B3A-9510-C147-FC8B-87F5945A22A8}"/>
              </a:ext>
            </a:extLst>
          </p:cNvPr>
          <p:cNvSpPr>
            <a:spLocks noGrp="1"/>
          </p:cNvSpPr>
          <p:nvPr>
            <p:ph type="title"/>
          </p:nvPr>
        </p:nvSpPr>
        <p:spPr/>
        <p:txBody>
          <a:bodyPr/>
          <a:lstStyle/>
          <a:p>
            <a:endParaRPr lang="en-US"/>
          </a:p>
        </p:txBody>
      </p:sp>
      <p:pic>
        <p:nvPicPr>
          <p:cNvPr id="6" name="Content Placeholder 5" descr="Chart&#10;&#10;Description automatically generated">
            <a:extLst>
              <a:ext uri="{FF2B5EF4-FFF2-40B4-BE49-F238E27FC236}">
                <a16:creationId xmlns:a16="http://schemas.microsoft.com/office/drawing/2014/main" id="{9467B941-F2A9-E446-1AEC-25CA60D42207}"/>
              </a:ext>
            </a:extLst>
          </p:cNvPr>
          <p:cNvPicPr>
            <a:picLocks noGrp="1" noChangeAspect="1"/>
          </p:cNvPicPr>
          <p:nvPr>
            <p:ph idx="1"/>
          </p:nvPr>
        </p:nvPicPr>
        <p:blipFill>
          <a:blip r:embed="rId2"/>
          <a:stretch>
            <a:fillRect/>
          </a:stretch>
        </p:blipFill>
        <p:spPr>
          <a:xfrm>
            <a:off x="14613467" y="5418667"/>
            <a:ext cx="13005367" cy="13005367"/>
          </a:xfrm>
        </p:spPr>
      </p:pic>
      <p:pic>
        <p:nvPicPr>
          <p:cNvPr id="4" name="Picture 3" descr="Chart, bar chart">
            <a:extLst>
              <a:ext uri="{FF2B5EF4-FFF2-40B4-BE49-F238E27FC236}">
                <a16:creationId xmlns:a16="http://schemas.microsoft.com/office/drawing/2014/main" id="{2DE1D08F-8509-67F2-C496-97F69D118F15}"/>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1286933" y="6062139"/>
            <a:ext cx="11514667" cy="11514667"/>
          </a:xfrm>
          <a:prstGeom prst="rect">
            <a:avLst/>
          </a:prstGeom>
        </p:spPr>
      </p:pic>
      <p:pic>
        <p:nvPicPr>
          <p:cNvPr id="1026" name="Picture 2">
            <a:extLst>
              <a:ext uri="{FF2B5EF4-FFF2-40B4-BE49-F238E27FC236}">
                <a16:creationId xmlns:a16="http://schemas.microsoft.com/office/drawing/2014/main" id="{1962DCD2-97A1-8DBA-DD05-D4E1E14DB5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14668" y="3419967"/>
            <a:ext cx="8288867" cy="9254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10;&#10;Description automatically generated">
            <a:extLst>
              <a:ext uri="{FF2B5EF4-FFF2-40B4-BE49-F238E27FC236}">
                <a16:creationId xmlns:a16="http://schemas.microsoft.com/office/drawing/2014/main" id="{B11844D6-D235-0B1A-5192-8820F17F1F7C}"/>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50"/>
                    </a14:imgEffect>
                  </a14:imgLayer>
                </a14:imgProps>
              </a:ext>
            </a:extLst>
          </a:blip>
          <a:srcRect l="64352" t="46061" r="6944" b="6410"/>
          <a:stretch>
            <a:fillRect/>
          </a:stretch>
        </p:blipFill>
        <p:spPr>
          <a:xfrm>
            <a:off x="20116800" y="10955868"/>
            <a:ext cx="8398933" cy="9039696"/>
          </a:xfrm>
          <a:custGeom>
            <a:avLst/>
            <a:gdLst>
              <a:gd name="connsiteX0" fmla="*/ 1574832 w 9448800"/>
              <a:gd name="connsiteY0" fmla="*/ 0 h 10169658"/>
              <a:gd name="connsiteX1" fmla="*/ 7873968 w 9448800"/>
              <a:gd name="connsiteY1" fmla="*/ 0 h 10169658"/>
              <a:gd name="connsiteX2" fmla="*/ 9448800 w 9448800"/>
              <a:gd name="connsiteY2" fmla="*/ 1574831 h 10169658"/>
              <a:gd name="connsiteX3" fmla="*/ 9448800 w 9448800"/>
              <a:gd name="connsiteY3" fmla="*/ 8594826 h 10169658"/>
              <a:gd name="connsiteX4" fmla="*/ 7873968 w 9448800"/>
              <a:gd name="connsiteY4" fmla="*/ 10169658 h 10169658"/>
              <a:gd name="connsiteX5" fmla="*/ 1574832 w 9448800"/>
              <a:gd name="connsiteY5" fmla="*/ 10169658 h 10169658"/>
              <a:gd name="connsiteX6" fmla="*/ 0 w 9448800"/>
              <a:gd name="connsiteY6" fmla="*/ 8594826 h 10169658"/>
              <a:gd name="connsiteX7" fmla="*/ 0 w 9448800"/>
              <a:gd name="connsiteY7" fmla="*/ 1574831 h 10169658"/>
              <a:gd name="connsiteX8" fmla="*/ 1574832 w 9448800"/>
              <a:gd name="connsiteY8" fmla="*/ 0 h 1016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8800" h="10169658">
                <a:moveTo>
                  <a:pt x="1574832" y="0"/>
                </a:moveTo>
                <a:lnTo>
                  <a:pt x="7873968" y="0"/>
                </a:lnTo>
                <a:cubicBezTo>
                  <a:pt x="8743724" y="0"/>
                  <a:pt x="9448800" y="705076"/>
                  <a:pt x="9448800" y="1574831"/>
                </a:cubicBezTo>
                <a:lnTo>
                  <a:pt x="9448800" y="8594826"/>
                </a:lnTo>
                <a:cubicBezTo>
                  <a:pt x="9448800" y="9464582"/>
                  <a:pt x="8743724" y="10169658"/>
                  <a:pt x="7873968" y="10169658"/>
                </a:cubicBezTo>
                <a:lnTo>
                  <a:pt x="1574832" y="10169658"/>
                </a:lnTo>
                <a:cubicBezTo>
                  <a:pt x="705076" y="10169658"/>
                  <a:pt x="0" y="9464582"/>
                  <a:pt x="0" y="8594826"/>
                </a:cubicBezTo>
                <a:lnTo>
                  <a:pt x="0" y="1574831"/>
                </a:lnTo>
                <a:cubicBezTo>
                  <a:pt x="0" y="705076"/>
                  <a:pt x="705076" y="0"/>
                  <a:pt x="1574832" y="0"/>
                </a:cubicBezTo>
                <a:close/>
              </a:path>
            </a:pathLst>
          </a:custGeom>
          <a:solidFill>
            <a:schemeClr val="bg1"/>
          </a:solidFill>
          <a:ln>
            <a:solidFill>
              <a:schemeClr val="bg1"/>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769902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E891C-FC4C-7E5F-E939-0409B5B39E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A7F449-1299-46C8-8FE9-32AC43A55123}"/>
              </a:ext>
            </a:extLst>
          </p:cNvPr>
          <p:cNvSpPr>
            <a:spLocks noGrp="1"/>
          </p:cNvSpPr>
          <p:nvPr>
            <p:ph idx="1"/>
          </p:nvPr>
        </p:nvSpPr>
        <p:spPr/>
        <p:txBody>
          <a:bodyPr/>
          <a:lstStyle/>
          <a:p>
            <a:endParaRPr lang="en-US"/>
          </a:p>
        </p:txBody>
      </p:sp>
      <p:pic>
        <p:nvPicPr>
          <p:cNvPr id="4" name="Picture 4">
            <a:extLst>
              <a:ext uri="{FF2B5EF4-FFF2-40B4-BE49-F238E27FC236}">
                <a16:creationId xmlns:a16="http://schemas.microsoft.com/office/drawing/2014/main" id="{2E77BB90-563B-7531-C018-869ED31D2A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9600" y="8128000"/>
            <a:ext cx="22718261" cy="127790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FB419B80-B90D-D391-9247-CA5986F916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6535" y="3318934"/>
            <a:ext cx="17098904" cy="96181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61561DB-8C2C-41BF-90D6-87992987E857}"/>
              </a:ext>
            </a:extLst>
          </p:cNvPr>
          <p:cNvSpPr txBox="1"/>
          <p:nvPr/>
        </p:nvSpPr>
        <p:spPr>
          <a:xfrm>
            <a:off x="1625600" y="11527211"/>
            <a:ext cx="8128000" cy="9030934"/>
          </a:xfrm>
          <a:prstGeom prst="rect">
            <a:avLst/>
          </a:prstGeom>
          <a:noFill/>
        </p:spPr>
        <p:txBody>
          <a:bodyPr wrap="square" rtlCol="0">
            <a:spAutoFit/>
          </a:bodyPr>
          <a:lstStyle/>
          <a:p>
            <a:r>
              <a:rPr lang="en-US" sz="3556" b="1" dirty="0">
                <a:ln w="3175">
                  <a:noFill/>
                </a:ln>
                <a:effectLst>
                  <a:glow rad="254000">
                    <a:schemeClr val="bg1">
                      <a:alpha val="40000"/>
                    </a:schemeClr>
                  </a:glow>
                </a:effectLst>
              </a:rPr>
              <a:t>METHODOLOGY</a:t>
            </a:r>
          </a:p>
          <a:p>
            <a:r>
              <a:rPr lang="en-US" sz="2371" dirty="0">
                <a:ln w="3175">
                  <a:noFill/>
                </a:ln>
                <a:effectLst>
                  <a:glow rad="254000">
                    <a:schemeClr val="bg1">
                      <a:alpha val="40000"/>
                    </a:schemeClr>
                  </a:glow>
                </a:effectLst>
              </a:rPr>
              <a:t>The research is divided into 5 steps:</a:t>
            </a:r>
          </a:p>
          <a:p>
            <a:pPr marL="457212" indent="-457212">
              <a:buAutoNum type="arabicPeriod"/>
            </a:pPr>
            <a:r>
              <a:rPr lang="en-US" sz="2371" dirty="0">
                <a:ln w="3175">
                  <a:noFill/>
                </a:ln>
                <a:effectLst>
                  <a:glow rad="254000">
                    <a:schemeClr val="bg1">
                      <a:alpha val="40000"/>
                    </a:schemeClr>
                  </a:glow>
                </a:effectLst>
              </a:rPr>
              <a:t>The target article ID lists were directly exported from PubMed official to text files using the package “xml2” in R; website;</a:t>
            </a:r>
          </a:p>
          <a:p>
            <a:pPr marL="457212" indent="-457212">
              <a:buFont typeface="+mj-lt"/>
              <a:buAutoNum type="arabicPeriod" startAt="2"/>
            </a:pPr>
            <a:r>
              <a:rPr lang="en-US" sz="2371" dirty="0">
                <a:ln w="3175">
                  <a:noFill/>
                </a:ln>
                <a:effectLst>
                  <a:glow rad="254000">
                    <a:schemeClr val="bg1">
                      <a:alpha val="40000"/>
                    </a:schemeClr>
                  </a:glow>
                </a:effectLst>
              </a:rPr>
              <a:t>The target articles were retrieved by using the BioC API in R, with an output format of XML files;</a:t>
            </a:r>
          </a:p>
          <a:p>
            <a:pPr marL="457212" indent="-457212">
              <a:buAutoNum type="arabicPeriod" startAt="2"/>
            </a:pPr>
            <a:r>
              <a:rPr lang="en-US" sz="2371" dirty="0">
                <a:ln w="3175">
                  <a:noFill/>
                </a:ln>
                <a:effectLst>
                  <a:glow rad="254000">
                    <a:schemeClr val="bg1">
                      <a:alpha val="40000"/>
                    </a:schemeClr>
                  </a:glow>
                </a:effectLst>
              </a:rPr>
              <a:t>The XML files were converted </a:t>
            </a:r>
          </a:p>
          <a:p>
            <a:pPr marL="457212" indent="-457212">
              <a:buAutoNum type="arabicPeriod" startAt="2"/>
            </a:pPr>
            <a:r>
              <a:rPr lang="en-US" sz="2371" dirty="0">
                <a:ln w="3175">
                  <a:noFill/>
                </a:ln>
                <a:effectLst>
                  <a:glow rad="254000">
                    <a:schemeClr val="bg1">
                      <a:alpha val="40000"/>
                    </a:schemeClr>
                  </a:glow>
                </a:effectLst>
              </a:rPr>
              <a:t>A Java program was developed to retrieve key word counts from the given text files;</a:t>
            </a:r>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FontTx/>
              <a:buAutoNum type="arabicPeriod" startAt="2"/>
            </a:pPr>
            <a:r>
              <a:rPr lang="en-US" sz="2371" dirty="0">
                <a:ln w="3175">
                  <a:noFill/>
                </a:ln>
                <a:effectLst>
                  <a:glow rad="254000">
                    <a:schemeClr val="bg1">
                      <a:alpha val="40000"/>
                    </a:schemeClr>
                  </a:glow>
                </a:effectLst>
              </a:rPr>
              <a:t>EDA (Exploratory Data Analysis) was implemented to investigate underlying trends of the key words obtained. </a:t>
            </a:r>
          </a:p>
        </p:txBody>
      </p:sp>
      <p:sp>
        <p:nvSpPr>
          <p:cNvPr id="7" name="TextBox 6">
            <a:extLst>
              <a:ext uri="{FF2B5EF4-FFF2-40B4-BE49-F238E27FC236}">
                <a16:creationId xmlns:a16="http://schemas.microsoft.com/office/drawing/2014/main" id="{680A12A6-4DF4-4090-84F3-4D338F0AF28E}"/>
              </a:ext>
            </a:extLst>
          </p:cNvPr>
          <p:cNvSpPr txBox="1"/>
          <p:nvPr/>
        </p:nvSpPr>
        <p:spPr>
          <a:xfrm>
            <a:off x="3183467" y="19350832"/>
            <a:ext cx="8128000" cy="420564"/>
          </a:xfrm>
          <a:prstGeom prst="rect">
            <a:avLst/>
          </a:prstGeom>
          <a:noFill/>
        </p:spPr>
        <p:txBody>
          <a:bodyPr wrap="square" rtlCol="0">
            <a:spAutoFit/>
          </a:bodyPr>
          <a:lstStyle/>
          <a:p>
            <a:r>
              <a:rPr lang="en-US" sz="2133" dirty="0">
                <a:ln w="3175">
                  <a:noFill/>
                </a:ln>
                <a:effectLst>
                  <a:glow rad="254000">
                    <a:schemeClr val="bg1">
                      <a:alpha val="40000"/>
                    </a:schemeClr>
                  </a:glow>
                </a:effectLst>
              </a:rPr>
              <a:t>Figure 1: Java program interface</a:t>
            </a:r>
          </a:p>
        </p:txBody>
      </p:sp>
      <p:pic>
        <p:nvPicPr>
          <p:cNvPr id="8" name="Picture 7">
            <a:extLst>
              <a:ext uri="{FF2B5EF4-FFF2-40B4-BE49-F238E27FC236}">
                <a16:creationId xmlns:a16="http://schemas.microsoft.com/office/drawing/2014/main" id="{4F3061E5-FA6F-4D81-B056-C4A53D2DCE8F}"/>
              </a:ext>
            </a:extLst>
          </p:cNvPr>
          <p:cNvPicPr>
            <a:picLocks noChangeAspect="1"/>
          </p:cNvPicPr>
          <p:nvPr/>
        </p:nvPicPr>
        <p:blipFill>
          <a:blip r:embed="rId4">
            <a:alphaModFix amt="85000"/>
          </a:blip>
          <a:stretch>
            <a:fillRect/>
          </a:stretch>
        </p:blipFill>
        <p:spPr>
          <a:xfrm>
            <a:off x="2497608" y="15467187"/>
            <a:ext cx="5486400" cy="3836192"/>
          </a:xfrm>
          <a:prstGeom prst="rect">
            <a:avLst/>
          </a:prstGeom>
          <a:ln w="76200">
            <a:solidFill>
              <a:schemeClr val="bg1">
                <a:lumMod val="50000"/>
              </a:schemeClr>
            </a:solidFill>
          </a:ln>
        </p:spPr>
      </p:pic>
    </p:spTree>
    <p:extLst>
      <p:ext uri="{BB962C8B-B14F-4D97-AF65-F5344CB8AC3E}">
        <p14:creationId xmlns:p14="http://schemas.microsoft.com/office/powerpoint/2010/main" val="1683035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614BE6-1250-C1A0-12B8-7539B0DA83E6}"/>
              </a:ext>
            </a:extLst>
          </p:cNvPr>
          <p:cNvSpPr txBox="1"/>
          <p:nvPr/>
        </p:nvSpPr>
        <p:spPr>
          <a:xfrm>
            <a:off x="745067" y="8331201"/>
            <a:ext cx="16256000" cy="10389767"/>
          </a:xfrm>
          <a:prstGeom prst="rect">
            <a:avLst/>
          </a:prstGeom>
          <a:noFill/>
        </p:spPr>
        <p:txBody>
          <a:bodyPr wrap="square" lIns="0" tIns="0" rIns="0" bIns="0" rtlCol="0">
            <a:spAutoFit/>
          </a:bodyPr>
          <a:lstStyle/>
          <a:p>
            <a:pPr/>
            <a14:m xmlns:a14="http://schemas.microsoft.com/office/drawing/2010/main">
              <m:oMathPara xmlns:m="http://schemas.openxmlformats.org/officeDocument/2006/math">
                <m:oMathParaPr>
                  <m:jc m:val="centerGroup"/>
                </m:oMathParaPr>
                <m:oMath xmlns:m="http://schemas.openxmlformats.org/officeDocument/2006/math">
                  <m:r>
                    <a:rPr lang="en-US" sz="8533" i="1">
                      <a:latin typeface="Cambria Math" panose="02040503050406030204" pitchFamily="18" charset="0"/>
                    </a:rPr>
                    <m:t>$\</m:t>
                  </m:r>
                  <m:r>
                    <m:rPr>
                      <m:sty m:val="p"/>
                    </m:rPr>
                    <a:rPr lang="en-US" sz="8533" i="1">
                      <a:latin typeface="Cambria Math" panose="02040503050406030204" pitchFamily="18" charset="0"/>
                    </a:rPr>
                    <m:t>text</m:t>
                  </m:r>
                  <m:d>
                    <m:dPr>
                      <m:begChr m:val="{"/>
                      <m:endChr m:val="}"/>
                      <m:ctrlPr>
                        <a:rPr lang="en-US" sz="8533" i="1">
                          <a:latin typeface="Cambria Math" panose="02040503050406030204" pitchFamily="18" charset="0"/>
                        </a:rPr>
                      </m:ctrlPr>
                    </m:dPr>
                    <m:e>
                      <m:r>
                        <a:rPr lang="en-US" sz="8533" i="1">
                          <a:latin typeface="Cambria Math" panose="02040503050406030204" pitchFamily="18" charset="0"/>
                        </a:rPr>
                        <m:t>𝐿𝑜𝑔</m:t>
                      </m:r>
                      <m:r>
                        <a:rPr lang="en-US" sz="8533" i="1">
                          <a:latin typeface="Cambria Math" panose="02040503050406030204" pitchFamily="18" charset="0"/>
                        </a:rPr>
                        <m:t> </m:t>
                      </m:r>
                      <m:r>
                        <a:rPr lang="en-US" sz="8533" i="1">
                          <a:latin typeface="Cambria Math" panose="02040503050406030204" pitchFamily="18" charset="0"/>
                        </a:rPr>
                        <m:t>𝑂𝑑𝑑𝑠</m:t>
                      </m:r>
                      <m:r>
                        <a:rPr lang="en-US" sz="8533" i="1">
                          <a:latin typeface="Cambria Math" panose="02040503050406030204" pitchFamily="18" charset="0"/>
                        </a:rPr>
                        <m:t> </m:t>
                      </m:r>
                      <m:r>
                        <a:rPr lang="en-US" sz="8533" i="1">
                          <a:latin typeface="Cambria Math" panose="02040503050406030204" pitchFamily="18" charset="0"/>
                        </a:rPr>
                        <m:t>𝑅𝑎𝑡𝑖𝑜</m:t>
                      </m:r>
                      <m:r>
                        <a:rPr lang="en-US" sz="8533" i="1">
                          <a:latin typeface="Cambria Math" panose="02040503050406030204" pitchFamily="18" charset="0"/>
                        </a:rPr>
                        <m:t> </m:t>
                      </m:r>
                    </m:e>
                  </m:d>
                  <m:r>
                    <a:rPr lang="en-US" sz="8533" i="1">
                      <a:latin typeface="Cambria Math" panose="02040503050406030204" pitchFamily="18" charset="0"/>
                    </a:rPr>
                    <m:t>$</m:t>
                  </m:r>
                </m:oMath>
              </m:oMathPara>
            </a14:m>
            <a:endParaRPr lang="en-US" sz="8533" i="1" dirty="0">
              <a:latin typeface="Cambria Math" panose="02040503050406030204" pitchFamily="18" charset="0"/>
            </a:endParaRPr>
          </a:p>
          <a:p>
            <a14:m xmlns:a14="http://schemas.microsoft.com/office/drawing/2010/main">
              <m:oMath xmlns:m="http://schemas.openxmlformats.org/officeDocument/2006/math">
                <m:r>
                  <a:rPr lang="en-US" sz="8533" i="1">
                    <a:latin typeface="Cambria Math" panose="02040503050406030204" pitchFamily="18" charset="0"/>
                  </a:rPr>
                  <m:t>=</m:t>
                </m:r>
                <m:r>
                  <m:rPr>
                    <m:sty m:val="p"/>
                  </m:rPr>
                  <a:rPr lang="en-US" sz="8533" i="1">
                    <a:latin typeface="Cambria Math" panose="02040503050406030204" pitchFamily="18" charset="0"/>
                  </a:rPr>
                  <m:t>log</m:t>
                </m:r>
                <m:r>
                  <a:rPr lang="en-US" sz="8533" i="1">
                    <a:latin typeface="Cambria Math" panose="02040503050406030204" pitchFamily="18" charset="0"/>
                  </a:rPr>
                  <m:t>⁡_2(\</m:t>
                </m:r>
                <m:r>
                  <m:rPr>
                    <m:sty m:val="p"/>
                  </m:rPr>
                  <a:rPr lang="en-US" sz="8533" i="1">
                    <a:latin typeface="Cambria Math" panose="02040503050406030204" pitchFamily="18" charset="0"/>
                  </a:rPr>
                  <m:t>frac</m:t>
                </m:r>
                <m:r>
                  <a:rPr lang="en-US" sz="8533" i="1">
                    <a:latin typeface="Cambria Math" panose="02040503050406030204" pitchFamily="18" charset="0"/>
                  </a:rPr>
                  <m:t>{\</m:t>
                </m:r>
                <m:r>
                  <m:rPr>
                    <m:sty m:val="p"/>
                  </m:rPr>
                  <a:rPr lang="en-US" sz="8533" i="1">
                    <a:latin typeface="Cambria Math" panose="02040503050406030204" pitchFamily="18" charset="0"/>
                  </a:rPr>
                  <m:t>frac</m:t>
                </m:r>
                <m:r>
                  <a:rPr lang="en-US" sz="8533" i="1">
                    <a:latin typeface="Cambria Math" panose="02040503050406030204" pitchFamily="18" charset="0"/>
                  </a:rPr>
                  <m:t>{\</m:t>
                </m:r>
                <m:r>
                  <m:rPr>
                    <m:sty m:val="p"/>
                  </m:rPr>
                  <a:rPr lang="en-US" sz="8533" i="1">
                    <a:latin typeface="Cambria Math" panose="02040503050406030204" pitchFamily="18" charset="0"/>
                  </a:rPr>
                  <m:t>text</m:t>
                </m:r>
                <m:r>
                  <a:rPr lang="en-US" sz="8533" i="1">
                    <a:latin typeface="Cambria Math" panose="02040503050406030204" pitchFamily="18" charset="0"/>
                  </a:rPr>
                  <m:t>{</m:t>
                </m:r>
                <m:r>
                  <a:rPr lang="en-US" sz="8533" i="1">
                    <a:latin typeface="Cambria Math" panose="02040503050406030204" pitchFamily="18" charset="0"/>
                  </a:rPr>
                  <m:t>𝑁𝑢𝑚𝑏𝑒𝑟</m:t>
                </m:r>
                <m:r>
                  <a:rPr lang="en-US" sz="8533" i="1">
                    <a:latin typeface="Cambria Math" panose="02040503050406030204" pitchFamily="18" charset="0"/>
                  </a:rPr>
                  <m:t> </m:t>
                </m:r>
                <m:r>
                  <a:rPr lang="en-US" sz="8533" i="1">
                    <a:latin typeface="Cambria Math" panose="02040503050406030204" pitchFamily="18" charset="0"/>
                  </a:rPr>
                  <m:t>𝑜𝑓</m:t>
                </m:r>
                <m:r>
                  <a:rPr lang="en-US" sz="8533" i="1">
                    <a:latin typeface="Cambria Math" panose="02040503050406030204" pitchFamily="18" charset="0"/>
                  </a:rPr>
                  <m:t> </m:t>
                </m:r>
                <m:r>
                  <a:rPr lang="en-US" sz="8533" i="1">
                    <a:latin typeface="Cambria Math" panose="02040503050406030204" pitchFamily="18" charset="0"/>
                  </a:rPr>
                  <m:t>𝑜𝑐𝑐𝑜𝑢𝑟𝑎𝑛𝑐𝑒</m:t>
                </m:r>
                <m:r>
                  <a:rPr lang="en-US" sz="8533" i="1">
                    <a:latin typeface="Cambria Math" panose="02040503050406030204" pitchFamily="18" charset="0"/>
                  </a:rPr>
                  <m:t> </m:t>
                </m:r>
                <m:r>
                  <a:rPr lang="en-US" sz="8533" i="1">
                    <a:latin typeface="Cambria Math" panose="02040503050406030204" pitchFamily="18" charset="0"/>
                  </a:rPr>
                  <m:t>𝑝𝑒𝑟</m:t>
                </m:r>
                <m:r>
                  <a:rPr lang="en-US" sz="8533" i="1">
                    <a:latin typeface="Cambria Math" panose="02040503050406030204" pitchFamily="18" charset="0"/>
                  </a:rPr>
                  <m:t> </m:t>
                </m:r>
                <m:r>
                  <a:rPr lang="en-US" sz="8533" i="1">
                    <a:latin typeface="Cambria Math" panose="02040503050406030204" pitchFamily="18" charset="0"/>
                  </a:rPr>
                  <m:t>𝑡𝑒𝑟𝑚</m:t>
                </m:r>
                <m:r>
                  <a:rPr lang="en-US" sz="8533" i="1">
                    <a:latin typeface="Cambria Math" panose="02040503050406030204" pitchFamily="18" charset="0"/>
                  </a:rPr>
                  <m:t> </m:t>
                </m:r>
                <m:r>
                  <a:rPr lang="en-US" sz="8533" i="1">
                    <a:latin typeface="Cambria Math" panose="02040503050406030204" pitchFamily="18" charset="0"/>
                  </a:rPr>
                  <m:t>𝑖𝑛</m:t>
                </m:r>
                <m:r>
                  <a:rPr lang="en-US" sz="8533" i="1">
                    <a:latin typeface="Cambria Math" panose="02040503050406030204" pitchFamily="18" charset="0"/>
                  </a:rPr>
                  <m:t> </m:t>
                </m:r>
                <m:r>
                  <a:rPr lang="en-US" sz="8533" i="1">
                    <a:latin typeface="Cambria Math" panose="02040503050406030204" pitchFamily="18" charset="0"/>
                  </a:rPr>
                  <m:t>𝐶𝑟𝑜𝑤𝑑𝐸𝑝𝑖</m:t>
                </m:r>
                <m:r>
                  <a:rPr lang="en-US" sz="8533" i="1">
                    <a:latin typeface="Cambria Math" panose="02040503050406030204" pitchFamily="18" charset="0"/>
                  </a:rPr>
                  <m:t>}}{\</m:t>
                </m:r>
                <m:r>
                  <m:rPr>
                    <m:sty m:val="p"/>
                  </m:rPr>
                  <a:rPr lang="en-US" sz="8533" i="1">
                    <a:latin typeface="Cambria Math" panose="02040503050406030204" pitchFamily="18" charset="0"/>
                  </a:rPr>
                  <m:t>text</m:t>
                </m:r>
                <m:r>
                  <a:rPr lang="en-US" sz="8533" i="1">
                    <a:latin typeface="Cambria Math" panose="02040503050406030204" pitchFamily="18" charset="0"/>
                  </a:rPr>
                  <m:t>{</m:t>
                </m:r>
                <m:r>
                  <a:rPr lang="en-US" sz="8533" i="1">
                    <a:latin typeface="Cambria Math" panose="02040503050406030204" pitchFamily="18" charset="0"/>
                  </a:rPr>
                  <m:t>𝑁𝑢𝑚𝑏𝑒𝑟</m:t>
                </m:r>
                <m:r>
                  <a:rPr lang="en-US" sz="8533" i="1">
                    <a:latin typeface="Cambria Math" panose="02040503050406030204" pitchFamily="18" charset="0"/>
                  </a:rPr>
                  <m:t> </m:t>
                </m:r>
                <m:r>
                  <a:rPr lang="en-US" sz="8533" i="1">
                    <a:latin typeface="Cambria Math" panose="02040503050406030204" pitchFamily="18" charset="0"/>
                  </a:rPr>
                  <m:t>𝑜𝑓</m:t>
                </m:r>
                <m:r>
                  <a:rPr lang="en-US" sz="8533" i="1">
                    <a:latin typeface="Cambria Math" panose="02040503050406030204" pitchFamily="18" charset="0"/>
                  </a:rPr>
                  <m:t> </m:t>
                </m:r>
                <m:r>
                  <a:rPr lang="en-US" sz="8533" i="1">
                    <a:latin typeface="Cambria Math" panose="02040503050406030204" pitchFamily="18" charset="0"/>
                  </a:rPr>
                  <m:t>𝑜𝑐𝑐𝑜𝑢𝑟𝑎𝑛𝑐𝑒</m:t>
                </m:r>
                <m:r>
                  <a:rPr lang="en-US" sz="8533" i="1">
                    <a:latin typeface="Cambria Math" panose="02040503050406030204" pitchFamily="18" charset="0"/>
                  </a:rPr>
                  <m:t> </m:t>
                </m:r>
                <m:r>
                  <a:rPr lang="en-US" sz="8533" i="1">
                    <a:latin typeface="Cambria Math" panose="02040503050406030204" pitchFamily="18" charset="0"/>
                  </a:rPr>
                  <m:t>𝑜𝑓</m:t>
                </m:r>
                <m:r>
                  <a:rPr lang="en-US" sz="8533" i="1">
                    <a:latin typeface="Cambria Math" panose="02040503050406030204" pitchFamily="18" charset="0"/>
                  </a:rPr>
                  <m:t> </m:t>
                </m:r>
                <m:r>
                  <a:rPr lang="en-US" sz="8533" i="1">
                    <a:latin typeface="Cambria Math" panose="02040503050406030204" pitchFamily="18" charset="0"/>
                  </a:rPr>
                  <m:t>𝑎𝑙𝑙</m:t>
                </m:r>
                <m:r>
                  <a:rPr lang="en-US" sz="8533" i="1">
                    <a:latin typeface="Cambria Math" panose="02040503050406030204" pitchFamily="18" charset="0"/>
                  </a:rPr>
                  <m:t> </m:t>
                </m:r>
                <m:r>
                  <a:rPr lang="en-US" sz="8533" i="1">
                    <a:latin typeface="Cambria Math" panose="02040503050406030204" pitchFamily="18" charset="0"/>
                  </a:rPr>
                  <m:t>𝑡h𝑒</m:t>
                </m:r>
                <m:r>
                  <a:rPr lang="en-US" sz="8533" i="1">
                    <a:latin typeface="Cambria Math" panose="02040503050406030204" pitchFamily="18" charset="0"/>
                  </a:rPr>
                  <m:t> </m:t>
                </m:r>
                <m:r>
                  <a:rPr lang="en-US" sz="8533" i="1">
                    <a:latin typeface="Cambria Math" panose="02040503050406030204" pitchFamily="18" charset="0"/>
                  </a:rPr>
                  <m:t>𝑡𝑒𝑟𝑚𝑠</m:t>
                </m:r>
                <m:r>
                  <a:rPr lang="en-US" sz="8533" i="1">
                    <a:latin typeface="Cambria Math" panose="02040503050406030204" pitchFamily="18" charset="0"/>
                  </a:rPr>
                  <m:t> </m:t>
                </m:r>
                <m:r>
                  <a:rPr lang="en-US" sz="8533" i="1">
                    <a:latin typeface="Cambria Math" panose="02040503050406030204" pitchFamily="18" charset="0"/>
                  </a:rPr>
                  <m:t>𝑖𝑛</m:t>
                </m:r>
                <m:r>
                  <a:rPr lang="en-US" sz="8533" i="1">
                    <a:latin typeface="Cambria Math" panose="02040503050406030204" pitchFamily="18" charset="0"/>
                  </a:rPr>
                  <m:t> </m:t>
                </m:r>
                <m:r>
                  <a:rPr lang="en-US" sz="8533" i="1">
                    <a:latin typeface="Cambria Math" panose="02040503050406030204" pitchFamily="18" charset="0"/>
                  </a:rPr>
                  <m:t>𝐶𝑟𝑜𝑤𝑑𝐸𝑝𝑖</m:t>
                </m:r>
                <m:r>
                  <a:rPr lang="en-US" sz="8533" i="1">
                    <a:latin typeface="Cambria Math" panose="02040503050406030204" pitchFamily="18" charset="0"/>
                  </a:rPr>
                  <m:t> − </m:t>
                </m:r>
                <m:r>
                  <a:rPr lang="en-US" sz="8533" i="1">
                    <a:latin typeface="Cambria Math" panose="02040503050406030204" pitchFamily="18" charset="0"/>
                  </a:rPr>
                  <m:t>𝑁𝑢𝑚𝑏𝑒𝑟</m:t>
                </m:r>
                <m:r>
                  <a:rPr lang="en-US" sz="8533" i="1">
                    <a:latin typeface="Cambria Math" panose="02040503050406030204" pitchFamily="18" charset="0"/>
                  </a:rPr>
                  <m:t> </m:t>
                </m:r>
                <m:r>
                  <a:rPr lang="en-US" sz="8533" i="1">
                    <a:latin typeface="Cambria Math" panose="02040503050406030204" pitchFamily="18" charset="0"/>
                  </a:rPr>
                  <m:t>𝑜𝑓</m:t>
                </m:r>
                <m:r>
                  <a:rPr lang="en-US" sz="8533" i="1">
                    <a:latin typeface="Cambria Math" panose="02040503050406030204" pitchFamily="18" charset="0"/>
                  </a:rPr>
                  <m:t> </m:t>
                </m:r>
                <m:r>
                  <a:rPr lang="en-US" sz="8533" i="1">
                    <a:latin typeface="Cambria Math" panose="02040503050406030204" pitchFamily="18" charset="0"/>
                  </a:rPr>
                  <m:t>𝑜𝑐𝑐𝑜𝑢𝑟𝑎𝑛𝑐𝑒</m:t>
                </m:r>
                <m:r>
                  <a:rPr lang="en-US" sz="8533" i="1">
                    <a:latin typeface="Cambria Math" panose="02040503050406030204" pitchFamily="18" charset="0"/>
                  </a:rPr>
                  <m:t> </m:t>
                </m:r>
                <m:r>
                  <a:rPr lang="en-US" sz="8533" i="1">
                    <a:latin typeface="Cambria Math" panose="02040503050406030204" pitchFamily="18" charset="0"/>
                  </a:rPr>
                  <m:t>𝑝𝑒𝑟</m:t>
                </m:r>
                <m:r>
                  <a:rPr lang="en-US" sz="8533" i="1">
                    <a:latin typeface="Cambria Math" panose="02040503050406030204" pitchFamily="18" charset="0"/>
                  </a:rPr>
                  <m:t> </m:t>
                </m:r>
                <m:r>
                  <a:rPr lang="en-US" sz="8533" i="1">
                    <a:latin typeface="Cambria Math" panose="02040503050406030204" pitchFamily="18" charset="0"/>
                  </a:rPr>
                  <m:t>𝑡𝑒𝑟𝑚</m:t>
                </m:r>
                <m:r>
                  <a:rPr lang="en-US" sz="8533" i="1">
                    <a:latin typeface="Cambria Math" panose="02040503050406030204" pitchFamily="18" charset="0"/>
                  </a:rPr>
                  <m:t> </m:t>
                </m:r>
                <m:r>
                  <a:rPr lang="en-US" sz="8533" i="1">
                    <a:latin typeface="Cambria Math" panose="02040503050406030204" pitchFamily="18" charset="0"/>
                  </a:rPr>
                  <m:t>𝑖𝑛</m:t>
                </m:r>
                <m:r>
                  <a:rPr lang="en-US" sz="8533" i="1">
                    <a:latin typeface="Cambria Math" panose="02040503050406030204" pitchFamily="18" charset="0"/>
                  </a:rPr>
                  <m:t> </m:t>
                </m:r>
                <m:r>
                  <a:rPr lang="en-US" sz="8533" i="1">
                    <a:latin typeface="Cambria Math" panose="02040503050406030204" pitchFamily="18" charset="0"/>
                  </a:rPr>
                  <m:t>𝐶𝑟𝑜𝑤𝑑𝐸𝑝𝑖</m:t>
                </m:r>
                <m:r>
                  <a:rPr lang="en-US" sz="8533" i="1">
                    <a:latin typeface="Cambria Math" panose="02040503050406030204" pitchFamily="18" charset="0"/>
                  </a:rPr>
                  <m:t>}}}{\</m:t>
                </m:r>
                <m:r>
                  <m:rPr>
                    <m:sty m:val="p"/>
                  </m:rPr>
                  <a:rPr lang="en-US" sz="8533" i="1">
                    <a:latin typeface="Cambria Math" panose="02040503050406030204" pitchFamily="18" charset="0"/>
                  </a:rPr>
                  <m:t>frac</m:t>
                </m:r>
                <m:r>
                  <a:rPr lang="en-US" sz="8533" i="1">
                    <a:latin typeface="Cambria Math" panose="02040503050406030204" pitchFamily="18" charset="0"/>
                  </a:rPr>
                  <m:t>{\</m:t>
                </m:r>
                <m:r>
                  <m:rPr>
                    <m:sty m:val="p"/>
                  </m:rPr>
                  <a:rPr lang="en-US" sz="8533" i="1">
                    <a:latin typeface="Cambria Math" panose="02040503050406030204" pitchFamily="18" charset="0"/>
                  </a:rPr>
                  <m:t>text</m:t>
                </m:r>
                <m:r>
                  <a:rPr lang="en-US" sz="8533" i="1">
                    <a:latin typeface="Cambria Math" panose="02040503050406030204" pitchFamily="18" charset="0"/>
                  </a:rPr>
                  <m:t>{</m:t>
                </m:r>
                <m:r>
                  <a:rPr lang="en-US" sz="8533" i="1">
                    <a:latin typeface="Cambria Math" panose="02040503050406030204" pitchFamily="18" charset="0"/>
                  </a:rPr>
                  <m:t>𝑁𝑢𝑚𝑏𝑒𝑟</m:t>
                </m:r>
                <m:r>
                  <a:rPr lang="en-US" sz="8533" i="1">
                    <a:latin typeface="Cambria Math" panose="02040503050406030204" pitchFamily="18" charset="0"/>
                  </a:rPr>
                  <m:t> </m:t>
                </m:r>
                <m:r>
                  <a:rPr lang="en-US" sz="8533" i="1">
                    <a:latin typeface="Cambria Math" panose="02040503050406030204" pitchFamily="18" charset="0"/>
                  </a:rPr>
                  <m:t>𝑜𝑓</m:t>
                </m:r>
                <m:r>
                  <a:rPr lang="en-US" sz="8533" i="1">
                    <a:latin typeface="Cambria Math" panose="02040503050406030204" pitchFamily="18" charset="0"/>
                  </a:rPr>
                  <m:t> </m:t>
                </m:r>
                <m:r>
                  <a:rPr lang="en-US" sz="8533" i="1">
                    <a:latin typeface="Cambria Math" panose="02040503050406030204" pitchFamily="18" charset="0"/>
                  </a:rPr>
                  <m:t>𝑜𝑐𝑐𝑜𝑢𝑟𝑎𝑛𝑐𝑒</m:t>
                </m:r>
                <m:r>
                  <a:rPr lang="en-US" sz="8533" i="1">
                    <a:latin typeface="Cambria Math" panose="02040503050406030204" pitchFamily="18" charset="0"/>
                  </a:rPr>
                  <m:t> </m:t>
                </m:r>
                <m:r>
                  <a:rPr lang="en-US" sz="8533" i="1">
                    <a:latin typeface="Cambria Math" panose="02040503050406030204" pitchFamily="18" charset="0"/>
                  </a:rPr>
                  <m:t>𝑝𝑒𝑟</m:t>
                </m:r>
                <m:r>
                  <a:rPr lang="en-US" sz="8533" i="1">
                    <a:latin typeface="Cambria Math" panose="02040503050406030204" pitchFamily="18" charset="0"/>
                  </a:rPr>
                  <m:t> </m:t>
                </m:r>
                <m:r>
                  <a:rPr lang="en-US" sz="8533" i="1">
                    <a:latin typeface="Cambria Math" panose="02040503050406030204" pitchFamily="18" charset="0"/>
                  </a:rPr>
                  <m:t>𝑡𝑒𝑟𝑚</m:t>
                </m:r>
                <m:r>
                  <a:rPr lang="en-US" sz="8533" i="1">
                    <a:latin typeface="Cambria Math" panose="02040503050406030204" pitchFamily="18" charset="0"/>
                  </a:rPr>
                  <m:t> </m:t>
                </m:r>
                <m:r>
                  <a:rPr lang="en-US" sz="8533" i="1">
                    <a:latin typeface="Cambria Math" panose="02040503050406030204" pitchFamily="18" charset="0"/>
                  </a:rPr>
                  <m:t>𝑖𝑛</m:t>
                </m:r>
                <m:r>
                  <a:rPr lang="en-US" sz="8533" i="1">
                    <a:latin typeface="Cambria Math" panose="02040503050406030204" pitchFamily="18" charset="0"/>
                  </a:rPr>
                  <m:t> </m:t>
                </m:r>
                <m:r>
                  <a:rPr lang="en-US" sz="8533" i="1">
                    <a:latin typeface="Cambria Math" panose="02040503050406030204" pitchFamily="18" charset="0"/>
                  </a:rPr>
                  <m:t>𝐶𝑜𝑛𝑡𝑟𝑜𝑙</m:t>
                </m:r>
                <m:r>
                  <a:rPr lang="en-US" sz="8533" i="1">
                    <a:latin typeface="Cambria Math" panose="02040503050406030204" pitchFamily="18" charset="0"/>
                  </a:rPr>
                  <m:t>}}{\</m:t>
                </m:r>
                <m:r>
                  <m:rPr>
                    <m:sty m:val="p"/>
                  </m:rPr>
                  <a:rPr lang="en-US" sz="8533" i="1">
                    <a:latin typeface="Cambria Math" panose="02040503050406030204" pitchFamily="18" charset="0"/>
                  </a:rPr>
                  <m:t>text</m:t>
                </m:r>
                <m:r>
                  <a:rPr lang="en-US" sz="8533" i="1">
                    <a:latin typeface="Cambria Math" panose="02040503050406030204" pitchFamily="18" charset="0"/>
                  </a:rPr>
                  <m:t>{</m:t>
                </m:r>
                <m:r>
                  <a:rPr lang="en-US" sz="8533" i="1">
                    <a:latin typeface="Cambria Math" panose="02040503050406030204" pitchFamily="18" charset="0"/>
                  </a:rPr>
                  <m:t>𝑁𝑢𝑚𝑏𝑒𝑟</m:t>
                </m:r>
                <m:r>
                  <a:rPr lang="en-US" sz="8533" i="1">
                    <a:latin typeface="Cambria Math" panose="02040503050406030204" pitchFamily="18" charset="0"/>
                  </a:rPr>
                  <m:t> </m:t>
                </m:r>
                <m:r>
                  <a:rPr lang="en-US" sz="8533" i="1">
                    <a:latin typeface="Cambria Math" panose="02040503050406030204" pitchFamily="18" charset="0"/>
                  </a:rPr>
                  <m:t>𝑜𝑓</m:t>
                </m:r>
                <m:r>
                  <a:rPr lang="en-US" sz="8533" i="1">
                    <a:latin typeface="Cambria Math" panose="02040503050406030204" pitchFamily="18" charset="0"/>
                  </a:rPr>
                  <m:t> </m:t>
                </m:r>
                <m:r>
                  <a:rPr lang="en-US" sz="8533" i="1">
                    <a:latin typeface="Cambria Math" panose="02040503050406030204" pitchFamily="18" charset="0"/>
                  </a:rPr>
                  <m:t>𝑜𝑐𝑐𝑜𝑢𝑟𝑎𝑛𝑐𝑒</m:t>
                </m:r>
                <m:r>
                  <a:rPr lang="en-US" sz="8533" i="1">
                    <a:latin typeface="Cambria Math" panose="02040503050406030204" pitchFamily="18" charset="0"/>
                  </a:rPr>
                  <m:t> </m:t>
                </m:r>
                <m:r>
                  <a:rPr lang="en-US" sz="8533" i="1">
                    <a:latin typeface="Cambria Math" panose="02040503050406030204" pitchFamily="18" charset="0"/>
                  </a:rPr>
                  <m:t>𝑜𝑓</m:t>
                </m:r>
                <m:r>
                  <a:rPr lang="en-US" sz="8533" i="1">
                    <a:latin typeface="Cambria Math" panose="02040503050406030204" pitchFamily="18" charset="0"/>
                  </a:rPr>
                  <m:t> </m:t>
                </m:r>
                <m:r>
                  <a:rPr lang="en-US" sz="8533" i="1">
                    <a:latin typeface="Cambria Math" panose="02040503050406030204" pitchFamily="18" charset="0"/>
                  </a:rPr>
                  <m:t>𝑎𝑙𝑙</m:t>
                </m:r>
                <m:r>
                  <a:rPr lang="en-US" sz="8533" i="1">
                    <a:latin typeface="Cambria Math" panose="02040503050406030204" pitchFamily="18" charset="0"/>
                  </a:rPr>
                  <m:t> </m:t>
                </m:r>
                <m:r>
                  <a:rPr lang="en-US" sz="8533" i="1">
                    <a:latin typeface="Cambria Math" panose="02040503050406030204" pitchFamily="18" charset="0"/>
                  </a:rPr>
                  <m:t>𝑡h𝑒</m:t>
                </m:r>
                <m:r>
                  <a:rPr lang="en-US" sz="8533" i="1">
                    <a:latin typeface="Cambria Math" panose="02040503050406030204" pitchFamily="18" charset="0"/>
                  </a:rPr>
                  <m:t> </m:t>
                </m:r>
                <m:r>
                  <a:rPr lang="en-US" sz="8533" i="1">
                    <a:latin typeface="Cambria Math" panose="02040503050406030204" pitchFamily="18" charset="0"/>
                  </a:rPr>
                  <m:t>𝑡𝑒𝑟𝑚𝑠</m:t>
                </m:r>
                <m:r>
                  <a:rPr lang="en-US" sz="8533" i="1">
                    <a:latin typeface="Cambria Math" panose="02040503050406030204" pitchFamily="18" charset="0"/>
                  </a:rPr>
                  <m:t> </m:t>
                </m:r>
                <m:r>
                  <a:rPr lang="en-US" sz="8533" i="1">
                    <a:latin typeface="Cambria Math" panose="02040503050406030204" pitchFamily="18" charset="0"/>
                  </a:rPr>
                  <m:t>𝑖𝑛</m:t>
                </m:r>
                <m:r>
                  <a:rPr lang="en-US" sz="8533" i="1">
                    <a:latin typeface="Cambria Math" panose="02040503050406030204" pitchFamily="18" charset="0"/>
                  </a:rPr>
                  <m:t> </m:t>
                </m:r>
                <m:r>
                  <a:rPr lang="en-US" sz="8533" i="1">
                    <a:latin typeface="Cambria Math" panose="02040503050406030204" pitchFamily="18" charset="0"/>
                  </a:rPr>
                  <m:t>𝐶𝑜𝑛𝑡𝑟𝑜𝑙</m:t>
                </m:r>
                <m:r>
                  <a:rPr lang="en-US" sz="8533" i="1">
                    <a:latin typeface="Cambria Math" panose="02040503050406030204" pitchFamily="18" charset="0"/>
                  </a:rPr>
                  <m:t> − </m:t>
                </m:r>
                <m:r>
                  <a:rPr lang="en-US" sz="8533" i="1">
                    <a:latin typeface="Cambria Math" panose="02040503050406030204" pitchFamily="18" charset="0"/>
                  </a:rPr>
                  <m:t>𝑁𝑢𝑚𝑏𝑒𝑟</m:t>
                </m:r>
                <m:r>
                  <a:rPr lang="en-US" sz="8533" i="1">
                    <a:latin typeface="Cambria Math" panose="02040503050406030204" pitchFamily="18" charset="0"/>
                  </a:rPr>
                  <m:t> </m:t>
                </m:r>
                <m:r>
                  <a:rPr lang="en-US" sz="8533" i="1">
                    <a:latin typeface="Cambria Math" panose="02040503050406030204" pitchFamily="18" charset="0"/>
                  </a:rPr>
                  <m:t>𝑜𝑓</m:t>
                </m:r>
                <m:r>
                  <a:rPr lang="en-US" sz="8533" i="1">
                    <a:latin typeface="Cambria Math" panose="02040503050406030204" pitchFamily="18" charset="0"/>
                  </a:rPr>
                  <m:t> </m:t>
                </m:r>
                <m:r>
                  <a:rPr lang="en-US" sz="8533" i="1">
                    <a:latin typeface="Cambria Math" panose="02040503050406030204" pitchFamily="18" charset="0"/>
                  </a:rPr>
                  <m:t>𝑜𝑐𝑐𝑜𝑢𝑟𝑎𝑛𝑐𝑒</m:t>
                </m:r>
                <m:r>
                  <a:rPr lang="en-US" sz="8533" i="1">
                    <a:latin typeface="Cambria Math" panose="02040503050406030204" pitchFamily="18" charset="0"/>
                  </a:rPr>
                  <m:t> </m:t>
                </m:r>
                <m:r>
                  <a:rPr lang="en-US" sz="8533" i="1">
                    <a:latin typeface="Cambria Math" panose="02040503050406030204" pitchFamily="18" charset="0"/>
                  </a:rPr>
                  <m:t>𝑝𝑒𝑟</m:t>
                </m:r>
                <m:r>
                  <a:rPr lang="en-US" sz="8533" i="1">
                    <a:latin typeface="Cambria Math" panose="02040503050406030204" pitchFamily="18" charset="0"/>
                  </a:rPr>
                  <m:t> </m:t>
                </m:r>
                <m:r>
                  <a:rPr lang="en-US" sz="8533" i="1">
                    <a:latin typeface="Cambria Math" panose="02040503050406030204" pitchFamily="18" charset="0"/>
                  </a:rPr>
                  <m:t>𝑡𝑒𝑟𝑚</m:t>
                </m:r>
                <m:r>
                  <a:rPr lang="en-US" sz="8533" i="1">
                    <a:latin typeface="Cambria Math" panose="02040503050406030204" pitchFamily="18" charset="0"/>
                  </a:rPr>
                  <m:t> </m:t>
                </m:r>
                <m:r>
                  <a:rPr lang="en-US" sz="8533" i="1">
                    <a:latin typeface="Cambria Math" panose="02040503050406030204" pitchFamily="18" charset="0"/>
                  </a:rPr>
                  <m:t>𝑖𝑛</m:t>
                </m:r>
                <m:r>
                  <a:rPr lang="en-US" sz="8533" i="1">
                    <a:latin typeface="Cambria Math" panose="02040503050406030204" pitchFamily="18" charset="0"/>
                  </a:rPr>
                  <m:t> </m:t>
                </m:r>
                <m:r>
                  <a:rPr lang="en-US" sz="8533" i="1">
                    <a:latin typeface="Cambria Math" panose="02040503050406030204" pitchFamily="18" charset="0"/>
                  </a:rPr>
                  <m:t>𝐶𝑜𝑛𝑡𝑟𝑜𝑙</m:t>
                </m:r>
                <m:r>
                  <a:rPr lang="en-US" sz="8533" i="1">
                    <a:latin typeface="Cambria Math" panose="02040503050406030204" pitchFamily="18" charset="0"/>
                  </a:rPr>
                  <m:t>}}})</m:t>
                </m:r>
              </m:oMath>
            </a14:m>
            <a:r>
              <a:rPr lang="en-US" sz="8533" dirty="0"/>
              <a:t>$</a:t>
            </a:r>
          </a:p>
          <a:p>
            <a:endParaRPr lang="en-US" sz="8533" dirty="0"/>
          </a:p>
          <a:p>
            <a:endParaRPr lang="en-US" sz="8533" dirty="0"/>
          </a:p>
        </p:txBody>
      </p:sp>
      <p:pic>
        <p:nvPicPr>
          <p:cNvPr id="5" name="Picture 4">
            <a:extLst>
              <a:ext uri="{FF2B5EF4-FFF2-40B4-BE49-F238E27FC236}">
                <a16:creationId xmlns:a16="http://schemas.microsoft.com/office/drawing/2014/main" id="{381C0A8A-C35A-7985-75F5-A6E0268D5F7C}"/>
              </a:ext>
            </a:extLst>
          </p:cNvPr>
          <p:cNvPicPr>
            <a:picLocks noChangeAspect="1"/>
          </p:cNvPicPr>
          <p:nvPr/>
        </p:nvPicPr>
        <p:blipFill>
          <a:blip r:embed="rId2">
            <a:alphaModFix amt="85000"/>
          </a:blip>
          <a:stretch>
            <a:fillRect/>
          </a:stretch>
        </p:blipFill>
        <p:spPr>
          <a:xfrm>
            <a:off x="8873067" y="18847937"/>
            <a:ext cx="9440276" cy="839882"/>
          </a:xfrm>
          <a:prstGeom prst="rect">
            <a:avLst/>
          </a:prstGeom>
        </p:spPr>
      </p:pic>
    </p:spTree>
    <p:extLst>
      <p:ext uri="{BB962C8B-B14F-4D97-AF65-F5344CB8AC3E}">
        <p14:creationId xmlns:p14="http://schemas.microsoft.com/office/powerpoint/2010/main" val="2466416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FA8AF9-329D-462F-A9EC-2DF1A9CE7582}"/>
              </a:ext>
            </a:extLst>
          </p:cNvPr>
          <p:cNvSpPr/>
          <p:nvPr/>
        </p:nvSpPr>
        <p:spPr>
          <a:xfrm>
            <a:off x="14503401" y="2923230"/>
            <a:ext cx="254000" cy="7290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Tree>
    <p:extLst>
      <p:ext uri="{BB962C8B-B14F-4D97-AF65-F5344CB8AC3E}">
        <p14:creationId xmlns:p14="http://schemas.microsoft.com/office/powerpoint/2010/main" val="36125122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2797</TotalTime>
  <Words>1449</Words>
  <Application>Microsoft Office PowerPoint</Application>
  <PresentationFormat>Custom</PresentationFormat>
  <Paragraphs>201</Paragraphs>
  <Slides>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-apple-system</vt:lpstr>
      <vt:lpstr>Arial</vt:lpstr>
      <vt:lpstr>Calibri</vt:lpstr>
      <vt:lpstr>Calibri Light</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Zixiang Xu</cp:lastModifiedBy>
  <cp:revision>206</cp:revision>
  <cp:lastPrinted>2023-03-19T19:13:16Z</cp:lastPrinted>
  <dcterms:created xsi:type="dcterms:W3CDTF">2016-03-15T19:39:15Z</dcterms:created>
  <dcterms:modified xsi:type="dcterms:W3CDTF">2023-09-25T01:28:35Z</dcterms:modified>
</cp:coreProperties>
</file>